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80" r:id="rId4"/>
    <p:sldId id="258" r:id="rId5"/>
    <p:sldId id="259" r:id="rId6"/>
    <p:sldId id="261" r:id="rId7"/>
    <p:sldId id="260" r:id="rId8"/>
    <p:sldId id="263" r:id="rId9"/>
    <p:sldId id="262" r:id="rId10"/>
    <p:sldId id="265" r:id="rId11"/>
    <p:sldId id="264" r:id="rId12"/>
    <p:sldId id="267" r:id="rId13"/>
    <p:sldId id="266" r:id="rId14"/>
    <p:sldId id="269" r:id="rId15"/>
    <p:sldId id="268" r:id="rId16"/>
    <p:sldId id="271" r:id="rId17"/>
    <p:sldId id="270" r:id="rId18"/>
    <p:sldId id="273" r:id="rId19"/>
    <p:sldId id="272" r:id="rId20"/>
    <p:sldId id="276" r:id="rId21"/>
    <p:sldId id="274" r:id="rId22"/>
    <p:sldId id="275" r:id="rId23"/>
    <p:sldId id="277" r:id="rId24"/>
    <p:sldId id="278" r:id="rId25"/>
    <p:sldId id="281" r:id="rId26"/>
    <p:sldId id="282" r:id="rId27"/>
    <p:sldId id="279" r:id="rId28"/>
  </p:sldIdLst>
  <p:sldSz cx="12192000" cy="6858000"/>
  <p:notesSz cx="6858000" cy="9144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A741040-86CF-46B0-BAFE-F9772E354B0B}">
          <p14:sldIdLst>
            <p14:sldId id="256"/>
            <p14:sldId id="257"/>
            <p14:sldId id="280"/>
            <p14:sldId id="258"/>
            <p14:sldId id="259"/>
            <p14:sldId id="261"/>
            <p14:sldId id="260"/>
            <p14:sldId id="263"/>
            <p14:sldId id="262"/>
            <p14:sldId id="265"/>
            <p14:sldId id="264"/>
            <p14:sldId id="267"/>
            <p14:sldId id="266"/>
            <p14:sldId id="269"/>
            <p14:sldId id="268"/>
            <p14:sldId id="271"/>
            <p14:sldId id="270"/>
            <p14:sldId id="273"/>
            <p14:sldId id="272"/>
            <p14:sldId id="276"/>
            <p14:sldId id="274"/>
            <p14:sldId id="275"/>
            <p14:sldId id="277"/>
            <p14:sldId id="278"/>
            <p14:sldId id="281"/>
            <p14:sldId id="282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C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C6F1B9-B4BF-712F-F025-8BFA3384A20C}" v="23" dt="2024-06-26T18:08:15.680"/>
    <p1510:client id="{297710FE-6FC5-41C6-5F12-4554C4FDEF75}" v="198" dt="2024-06-26T17:20:01.698"/>
    <p1510:client id="{319AFD76-7B60-1DA9-DF6D-88B756B02A12}" v="710" dt="2024-06-26T18:13:43.838"/>
    <p1510:client id="{595473CB-2211-4039-AC40-5858DD183BEC}" v="7" dt="2024-06-26T16:54:29.395"/>
    <p1510:client id="{5E56BC79-4BC4-F172-3963-15D0BC668F39}" v="15" dt="2024-06-26T18:49:59.724"/>
    <p1510:client id="{A4A2129F-EE8A-42EF-A203-8DC9BAA7800C}" v="36" dt="2024-06-26T18:10:02.742"/>
    <p1510:client id="{E5E5F321-8158-0681-D1E2-EA5BE62351E6}" v="38" dt="2024-06-26T17:20:47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6AE1D8-E43F-6D54-C0DA-DD8CDE06C1E6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34891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855574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5431789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88CBF5-C4B9-BD82-4D50-B8BBE32713DF}" type="slidenum">
              <a:rPr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70FF98B-8610-1E31-D0C9-989D3ECBEEA4}" type="slidenum">
              <a:rPr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55782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32442783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680166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A01F0C8-6516-F2DE-FCA7-1B8CE994CF04}" type="slidenum">
              <a:rPr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FC72BDA-7662-DB05-1004-95789E851AA3}" type="slidenum">
              <a:rPr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6068119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984806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35465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7C8029E-DBB7-BC66-F8B2-3248E6A9C9CB}" type="slidenum">
              <a:rPr/>
              <a:t>15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94A2200-1B07-FA7C-157F-E8E994F9314F}" type="slidenum">
              <a:rPr/>
              <a:t>16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71147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28178648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0468573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873E59F-05FD-AA84-75C3-596A8F3C23B4}" type="slidenum">
              <a:rPr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1CA3F86-A803-BD7F-9EFC-4D7B1F6E784F}" type="slidenum">
              <a:rPr/>
              <a:t>18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091901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50992234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2101097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8C311D-9313-B973-0DC2-20F38D35416F}" type="slidenum">
              <a:rPr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7D7D46F-5700-4814-8419-97837BF5EAD3}" type="slidenum">
              <a:rPr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190CEAA-EEA8-BCC0-EFCB-0EBBAAD3BE30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922883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33295015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5832082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0C07444-E264-DD9A-1744-887551E95550}" type="slidenum">
              <a:rPr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300929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9692300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006648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9F56337-C595-FDB6-0479-BA717EA61526}" type="slidenum">
              <a:rPr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F01EA62-CA22-C30D-4DB0-5A44A2B5ADDA}" type="slidenum">
              <a:rPr/>
              <a:t>23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4867B2-0A82-8DE5-AF9C-DDAE1AE06DB9}" type="slidenum">
              <a:rPr/>
              <a:t>24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24867B2-0A82-8DE5-AF9C-DDAE1AE06DB9}" type="slidenum">
              <a:rPr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2537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27B0DC-73EA-1E7E-EDDC-935F25265CBA}" type="slidenum">
              <a:rPr/>
              <a:t>27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2D580D2-D343-AFDA-68E2-2B35C84D9D5F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94D1ABA-27DC-AC55-4F22-71D56625A0AF}" type="slidenum">
              <a:rPr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96E0D1-EC40-407D-002A-2C8B7550CD4E}" type="slidenum">
              <a:rPr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3743268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84651225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302144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9E9E2C1-8F9F-EB14-632D-2CCD0C7EF6E6}" type="slidenum">
              <a:rPr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8DC4B6-118F-4BCA-F7E8-CF417F62D996}" type="slidenum">
              <a:rPr/>
              <a:t>8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2881453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66833313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4918059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EF51021-2CEA-2CA2-82C1-8BF64DADA24E}" type="slidenum">
              <a:rPr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C1D63C8-4602-37CE-810C-BFE5E61CF651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9E7EB3F-2D24-461C-AF8E-B6475119E840}" type="datetimeFigureOut">
              <a:rPr lang="ru-RU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F5C57AE-0E76-4411-867A-FC4A367B5CF3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314" name="Picture 2" descr="Изображение выглядит как текст, логотип, Шрифт, символ&#10;&#10;Автоматически созданное описание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671513" y="1738313"/>
            <a:ext cx="2143125" cy="2143125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 bwMode="auto">
          <a:xfrm>
            <a:off x="1976437" y="260985"/>
            <a:ext cx="823912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1800" b="1" i="0">
                <a:solidFill>
                  <a:schemeClr val="bg1"/>
                </a:solidFill>
                <a:latin typeface="Times New Roman"/>
              </a:rPr>
              <a:t>МИНОБРНАУКИ РОССИИ</a:t>
            </a:r>
            <a:r>
              <a:rPr lang="ru-RU" sz="1800" b="0" i="0">
                <a:solidFill>
                  <a:schemeClr val="bg1"/>
                </a:solidFill>
                <a:latin typeface="Times New Roman"/>
              </a:rPr>
              <a:t> </a:t>
            </a:r>
            <a:endParaRPr lang="ru-RU" b="0" i="0">
              <a:solidFill>
                <a:schemeClr val="bg1"/>
              </a:solidFill>
              <a:latin typeface="Segoe UI"/>
            </a:endParaRPr>
          </a:p>
          <a:p>
            <a:pPr algn="ctr">
              <a:defRPr/>
            </a:pPr>
            <a:r>
              <a:rPr lang="ru-RU" sz="1800" b="1" i="0">
                <a:solidFill>
                  <a:schemeClr val="bg1"/>
                </a:solidFill>
                <a:latin typeface="Times New Roman"/>
              </a:rPr>
              <a:t>Федеральное государственное автономное образовательное</a:t>
            </a:r>
            <a:r>
              <a:rPr lang="ru-RU" sz="1800" b="0" i="0">
                <a:solidFill>
                  <a:schemeClr val="bg1"/>
                </a:solidFill>
                <a:latin typeface="WordVisiCarriageReturn_MSFontService"/>
              </a:rPr>
              <a:t> </a:t>
            </a:r>
            <a:br>
              <a:rPr lang="ru-RU" sz="1800" b="0" i="0">
                <a:solidFill>
                  <a:schemeClr val="bg1"/>
                </a:solidFill>
                <a:latin typeface="WordVisiCarriageReturn_MSFontService"/>
              </a:rPr>
            </a:br>
            <a:r>
              <a:rPr lang="ru-RU" sz="1800" b="1" i="0">
                <a:solidFill>
                  <a:schemeClr val="bg1"/>
                </a:solidFill>
                <a:latin typeface="Times New Roman"/>
              </a:rPr>
              <a:t>учреждение высшего образования </a:t>
            </a:r>
            <a:r>
              <a:rPr lang="ru-RU" sz="1800" b="0" i="0">
                <a:solidFill>
                  <a:schemeClr val="bg1"/>
                </a:solidFill>
                <a:latin typeface="WordVisiCarriageReturn_MSFontService"/>
              </a:rPr>
              <a:t> </a:t>
            </a:r>
            <a:br>
              <a:rPr lang="ru-RU" sz="1800" b="0" i="0">
                <a:solidFill>
                  <a:schemeClr val="bg1"/>
                </a:solidFill>
                <a:latin typeface="WordVisiCarriageReturn_MSFontService"/>
              </a:rPr>
            </a:br>
            <a:r>
              <a:rPr lang="ru-RU" sz="1800" b="1" i="0">
                <a:solidFill>
                  <a:schemeClr val="bg1"/>
                </a:solidFill>
                <a:latin typeface="Times New Roman"/>
              </a:rPr>
              <a:t>«Южный федеральный университет»</a:t>
            </a:r>
            <a:r>
              <a:rPr lang="ru-RU" sz="1800" b="0" i="0">
                <a:solidFill>
                  <a:schemeClr val="bg1"/>
                </a:solidFill>
                <a:latin typeface="Times New Roman"/>
              </a:rPr>
              <a:t> </a:t>
            </a:r>
            <a:endParaRPr lang="ru-RU" b="0" i="0">
              <a:solidFill>
                <a:schemeClr val="bg1"/>
              </a:solidFill>
              <a:latin typeface="Segoe UI"/>
            </a:endParaRPr>
          </a:p>
          <a:p>
            <a:pPr algn="ctr">
              <a:defRPr/>
            </a:pPr>
            <a:r>
              <a:rPr lang="ru-RU" sz="1800" b="1" i="0">
                <a:solidFill>
                  <a:schemeClr val="bg1"/>
                </a:solidFill>
                <a:latin typeface="Times New Roman"/>
              </a:rPr>
              <a:t>Институт высоких технологий и пьезотехники</a:t>
            </a:r>
            <a:r>
              <a:rPr lang="ru-RU" sz="1800" b="0" i="0">
                <a:solidFill>
                  <a:schemeClr val="bg1"/>
                </a:solidFill>
                <a:latin typeface="Times New Roman"/>
              </a:rPr>
              <a:t> </a:t>
            </a:r>
            <a:endParaRPr lang="ru-RU" b="0" i="0">
              <a:solidFill>
                <a:schemeClr val="bg1"/>
              </a:solidFill>
              <a:latin typeface="Segoe UI"/>
            </a:endParaRPr>
          </a:p>
        </p:txBody>
      </p:sp>
      <p:sp>
        <p:nvSpPr>
          <p:cNvPr id="3" name="TextBox 2"/>
          <p:cNvSpPr txBox="1"/>
          <p:nvPr/>
        </p:nvSpPr>
        <p:spPr bwMode="auto">
          <a:xfrm>
            <a:off x="3281362" y="3358218"/>
            <a:ext cx="6067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>
                <a:solidFill>
                  <a:schemeClr val="bg1"/>
                </a:solidFill>
                <a:latin typeface="Times New Roman"/>
                <a:cs typeface="Times New Roman"/>
              </a:rPr>
              <a:t>“</a:t>
            </a:r>
            <a:r>
              <a:rPr lang="ru-RU" sz="2800">
                <a:solidFill>
                  <a:schemeClr val="bg1"/>
                </a:solidFill>
                <a:latin typeface="Times New Roman"/>
                <a:cs typeface="Times New Roman"/>
              </a:rPr>
              <a:t>Анализ продаж компьютерных игр</a:t>
            </a:r>
            <a:r>
              <a:rPr lang="en-US" sz="2800">
                <a:solidFill>
                  <a:schemeClr val="bg1"/>
                </a:solidFill>
                <a:latin typeface="Times New Roman"/>
                <a:cs typeface="Times New Roman"/>
              </a:rPr>
              <a:t>”</a:t>
            </a:r>
            <a:endParaRPr lang="ru-RU" sz="280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8172450" y="4762500"/>
            <a:ext cx="361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000">
                <a:solidFill>
                  <a:schemeClr val="bg1"/>
                </a:solidFill>
              </a:rPr>
              <a:t>Выполнили  студенты:</a:t>
            </a:r>
            <a:endParaRPr/>
          </a:p>
          <a:p>
            <a:pPr>
              <a:defRPr/>
            </a:pPr>
            <a:r>
              <a:rPr lang="ru-RU" sz="2000">
                <a:solidFill>
                  <a:schemeClr val="bg1"/>
                </a:solidFill>
              </a:rPr>
              <a:t>Краус Артем Вадимович</a:t>
            </a:r>
            <a:endParaRPr/>
          </a:p>
          <a:p>
            <a:pPr>
              <a:defRPr/>
            </a:pPr>
            <a:r>
              <a:rPr lang="ru-RU" sz="2000">
                <a:solidFill>
                  <a:schemeClr val="bg1"/>
                </a:solidFill>
              </a:rPr>
              <a:t>Петренко Дмитрий Алексеевич</a:t>
            </a:r>
            <a:endParaRPr/>
          </a:p>
        </p:txBody>
      </p:sp>
      <p:sp>
        <p:nvSpPr>
          <p:cNvPr id="6" name="TextBox 5"/>
          <p:cNvSpPr txBox="1"/>
          <p:nvPr/>
        </p:nvSpPr>
        <p:spPr bwMode="auto">
          <a:xfrm>
            <a:off x="3800475" y="2476500"/>
            <a:ext cx="4962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2400">
                <a:solidFill>
                  <a:schemeClr val="bg1"/>
                </a:solidFill>
              </a:rPr>
              <a:t>Отчёт по проектному модулю дисциплины “Большие данные”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Рисунок 3"/>
          <p:cNvSpPr/>
          <p:nvPr/>
        </p:nvSpPr>
        <p:spPr bwMode="auto">
          <a:xfrm>
            <a:off x="5030624" y="3881506"/>
            <a:ext cx="2505494" cy="2646105"/>
          </a:xfrm>
          <a:custGeom>
            <a:avLst/>
            <a:gdLst>
              <a:gd name="connsiteX0" fmla="*/ 390620 w 660286"/>
              <a:gd name="connsiteY0" fmla="*/ 119050 h 697342"/>
              <a:gd name="connsiteX1" fmla="*/ 467773 w 660286"/>
              <a:gd name="connsiteY1" fmla="*/ 219063 h 697342"/>
              <a:gd name="connsiteX2" fmla="*/ 659225 w 660286"/>
              <a:gd name="connsiteY2" fmla="*/ 293358 h 697342"/>
              <a:gd name="connsiteX3" fmla="*/ 534448 w 660286"/>
              <a:gd name="connsiteY3" fmla="*/ 412420 h 697342"/>
              <a:gd name="connsiteX4" fmla="*/ 471583 w 660286"/>
              <a:gd name="connsiteY4" fmla="*/ 610540 h 697342"/>
              <a:gd name="connsiteX5" fmla="*/ 309658 w 660286"/>
              <a:gd name="connsiteY5" fmla="*/ 697218 h 697342"/>
              <a:gd name="connsiteX6" fmla="*/ 138208 w 660286"/>
              <a:gd name="connsiteY6" fmla="*/ 604825 h 697342"/>
              <a:gd name="connsiteX7" fmla="*/ 55340 w 660286"/>
              <a:gd name="connsiteY7" fmla="*/ 440995 h 697342"/>
              <a:gd name="connsiteX8" fmla="*/ 18193 w 660286"/>
              <a:gd name="connsiteY8" fmla="*/ 280023 h 697342"/>
              <a:gd name="connsiteX9" fmla="*/ 7715 w 660286"/>
              <a:gd name="connsiteY9" fmla="*/ 106668 h 697342"/>
              <a:gd name="connsiteX10" fmla="*/ 132493 w 660286"/>
              <a:gd name="connsiteY10" fmla="*/ 3798 h 697342"/>
              <a:gd name="connsiteX11" fmla="*/ 294418 w 660286"/>
              <a:gd name="connsiteY11" fmla="*/ 32373 h 697342"/>
              <a:gd name="connsiteX12" fmla="*/ 390620 w 660286"/>
              <a:gd name="connsiteY12" fmla="*/ 119050 h 697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0286" h="697342" extrusionOk="0">
                <a:moveTo>
                  <a:pt x="390620" y="119050"/>
                </a:moveTo>
                <a:cubicBezTo>
                  <a:pt x="407765" y="153340"/>
                  <a:pt x="408718" y="190488"/>
                  <a:pt x="467773" y="219063"/>
                </a:cubicBezTo>
                <a:cubicBezTo>
                  <a:pt x="527780" y="247638"/>
                  <a:pt x="646843" y="266688"/>
                  <a:pt x="659225" y="293358"/>
                </a:cubicBezTo>
                <a:cubicBezTo>
                  <a:pt x="671608" y="320028"/>
                  <a:pt x="577310" y="354318"/>
                  <a:pt x="534448" y="412420"/>
                </a:cubicBezTo>
                <a:cubicBezTo>
                  <a:pt x="491585" y="470523"/>
                  <a:pt x="500158" y="553390"/>
                  <a:pt x="471583" y="610540"/>
                </a:cubicBezTo>
                <a:cubicBezTo>
                  <a:pt x="442055" y="667690"/>
                  <a:pt x="375380" y="700075"/>
                  <a:pt x="309658" y="697218"/>
                </a:cubicBezTo>
                <a:cubicBezTo>
                  <a:pt x="244888" y="693408"/>
                  <a:pt x="181070" y="654355"/>
                  <a:pt x="138208" y="604825"/>
                </a:cubicBezTo>
                <a:cubicBezTo>
                  <a:pt x="94393" y="555295"/>
                  <a:pt x="71533" y="496240"/>
                  <a:pt x="55340" y="440995"/>
                </a:cubicBezTo>
                <a:cubicBezTo>
                  <a:pt x="39148" y="386703"/>
                  <a:pt x="30575" y="336220"/>
                  <a:pt x="18193" y="280023"/>
                </a:cubicBezTo>
                <a:cubicBezTo>
                  <a:pt x="5810" y="222873"/>
                  <a:pt x="-9430" y="158103"/>
                  <a:pt x="7715" y="106668"/>
                </a:cubicBezTo>
                <a:cubicBezTo>
                  <a:pt x="25813" y="55233"/>
                  <a:pt x="77248" y="16180"/>
                  <a:pt x="132493" y="3798"/>
                </a:cubicBezTo>
                <a:cubicBezTo>
                  <a:pt x="188690" y="-7632"/>
                  <a:pt x="247745" y="8560"/>
                  <a:pt x="294418" y="32373"/>
                </a:cubicBezTo>
                <a:cubicBezTo>
                  <a:pt x="341090" y="55233"/>
                  <a:pt x="373475" y="85713"/>
                  <a:pt x="390620" y="11905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" name="TextBox 1"/>
          <p:cNvSpPr txBox="1"/>
          <p:nvPr/>
        </p:nvSpPr>
        <p:spPr bwMode="auto">
          <a:xfrm>
            <a:off x="2103120" y="242207"/>
            <a:ext cx="798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Популярные игры по регионам</a:t>
            </a:r>
            <a:endParaRPr/>
          </a:p>
        </p:txBody>
      </p:sp>
      <p:pic>
        <p:nvPicPr>
          <p:cNvPr id="1562958730" name="Рисунок 15629587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669437" y="1178718"/>
            <a:ext cx="6715124" cy="5105342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0504003-B610-A168-7F06-11AECBF3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10</a:t>
            </a:fld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7056911" name="Рисунок 3"/>
          <p:cNvSpPr/>
          <p:nvPr/>
        </p:nvSpPr>
        <p:spPr bwMode="auto">
          <a:xfrm>
            <a:off x="5030623" y="3881505"/>
            <a:ext cx="2505493" cy="2646104"/>
          </a:xfrm>
          <a:custGeom>
            <a:avLst/>
            <a:gdLst>
              <a:gd name="connsiteX0" fmla="*/ 390620 w 660286"/>
              <a:gd name="connsiteY0" fmla="*/ 119050 h 697342"/>
              <a:gd name="connsiteX1" fmla="*/ 467773 w 660286"/>
              <a:gd name="connsiteY1" fmla="*/ 219063 h 697342"/>
              <a:gd name="connsiteX2" fmla="*/ 659225 w 660286"/>
              <a:gd name="connsiteY2" fmla="*/ 293358 h 697342"/>
              <a:gd name="connsiteX3" fmla="*/ 534448 w 660286"/>
              <a:gd name="connsiteY3" fmla="*/ 412420 h 697342"/>
              <a:gd name="connsiteX4" fmla="*/ 471583 w 660286"/>
              <a:gd name="connsiteY4" fmla="*/ 610540 h 697342"/>
              <a:gd name="connsiteX5" fmla="*/ 309658 w 660286"/>
              <a:gd name="connsiteY5" fmla="*/ 697218 h 697342"/>
              <a:gd name="connsiteX6" fmla="*/ 138208 w 660286"/>
              <a:gd name="connsiteY6" fmla="*/ 604825 h 697342"/>
              <a:gd name="connsiteX7" fmla="*/ 55340 w 660286"/>
              <a:gd name="connsiteY7" fmla="*/ 440995 h 697342"/>
              <a:gd name="connsiteX8" fmla="*/ 18193 w 660286"/>
              <a:gd name="connsiteY8" fmla="*/ 280023 h 697342"/>
              <a:gd name="connsiteX9" fmla="*/ 7715 w 660286"/>
              <a:gd name="connsiteY9" fmla="*/ 106668 h 697342"/>
              <a:gd name="connsiteX10" fmla="*/ 132493 w 660286"/>
              <a:gd name="connsiteY10" fmla="*/ 3798 h 697342"/>
              <a:gd name="connsiteX11" fmla="*/ 294418 w 660286"/>
              <a:gd name="connsiteY11" fmla="*/ 32373 h 697342"/>
              <a:gd name="connsiteX12" fmla="*/ 390620 w 660286"/>
              <a:gd name="connsiteY12" fmla="*/ 119050 h 697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0286" h="697342" extrusionOk="0">
                <a:moveTo>
                  <a:pt x="390620" y="119050"/>
                </a:moveTo>
                <a:cubicBezTo>
                  <a:pt x="407765" y="153340"/>
                  <a:pt x="408718" y="190488"/>
                  <a:pt x="467773" y="219063"/>
                </a:cubicBezTo>
                <a:cubicBezTo>
                  <a:pt x="527780" y="247638"/>
                  <a:pt x="646843" y="266688"/>
                  <a:pt x="659225" y="293358"/>
                </a:cubicBezTo>
                <a:cubicBezTo>
                  <a:pt x="671608" y="320028"/>
                  <a:pt x="577310" y="354318"/>
                  <a:pt x="534448" y="412420"/>
                </a:cubicBezTo>
                <a:cubicBezTo>
                  <a:pt x="491585" y="470523"/>
                  <a:pt x="500158" y="553390"/>
                  <a:pt x="471583" y="610540"/>
                </a:cubicBezTo>
                <a:cubicBezTo>
                  <a:pt x="442055" y="667690"/>
                  <a:pt x="375380" y="700075"/>
                  <a:pt x="309658" y="697218"/>
                </a:cubicBezTo>
                <a:cubicBezTo>
                  <a:pt x="244888" y="693408"/>
                  <a:pt x="181070" y="654355"/>
                  <a:pt x="138208" y="604825"/>
                </a:cubicBezTo>
                <a:cubicBezTo>
                  <a:pt x="94393" y="555295"/>
                  <a:pt x="71533" y="496240"/>
                  <a:pt x="55340" y="440995"/>
                </a:cubicBezTo>
                <a:cubicBezTo>
                  <a:pt x="39148" y="386703"/>
                  <a:pt x="30575" y="336220"/>
                  <a:pt x="18193" y="280023"/>
                </a:cubicBezTo>
                <a:cubicBezTo>
                  <a:pt x="5810" y="222873"/>
                  <a:pt x="-9430" y="158103"/>
                  <a:pt x="7715" y="106668"/>
                </a:cubicBezTo>
                <a:cubicBezTo>
                  <a:pt x="25813" y="55233"/>
                  <a:pt x="77248" y="16180"/>
                  <a:pt x="132493" y="3798"/>
                </a:cubicBezTo>
                <a:cubicBezTo>
                  <a:pt x="188690" y="-7632"/>
                  <a:pt x="247745" y="8560"/>
                  <a:pt x="294418" y="32373"/>
                </a:cubicBezTo>
                <a:cubicBezTo>
                  <a:pt x="341090" y="55233"/>
                  <a:pt x="373475" y="85713"/>
                  <a:pt x="390620" y="11905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392961981" name="TextBox 1"/>
          <p:cNvSpPr txBox="1"/>
          <p:nvPr/>
        </p:nvSpPr>
        <p:spPr bwMode="auto">
          <a:xfrm>
            <a:off x="2103120" y="242206"/>
            <a:ext cx="7985760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Популярные игры по регионам</a:t>
            </a:r>
            <a:endParaRPr/>
          </a:p>
        </p:txBody>
      </p:sp>
      <p:pic>
        <p:nvPicPr>
          <p:cNvPr id="396224530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322218" y="2061754"/>
            <a:ext cx="5586411" cy="3429000"/>
          </a:xfrm>
          <a:prstGeom prst="roundRect">
            <a:avLst>
              <a:gd name="adj" fmla="val 8032"/>
            </a:avLst>
          </a:prstGeom>
          <a:noFill/>
          <a:effectLst>
            <a:outerShdw blurRad="1270000" dist="50800" dir="5400000" sx="105000" sy="105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268279458" name="Picture 4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6283370" y="2061754"/>
            <a:ext cx="5586413" cy="3429000"/>
          </a:xfrm>
          <a:prstGeom prst="roundRect">
            <a:avLst>
              <a:gd name="adj" fmla="val 8032"/>
            </a:avLst>
          </a:prstGeom>
          <a:noFill/>
          <a:effectLst>
            <a:outerShdw blurRad="1270000"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06901224" name="TextBox 4"/>
          <p:cNvSpPr txBox="1"/>
          <p:nvPr/>
        </p:nvSpPr>
        <p:spPr bwMode="auto">
          <a:xfrm>
            <a:off x="681377" y="1387382"/>
            <a:ext cx="486809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Северная Америка</a:t>
            </a:r>
            <a:endParaRPr/>
          </a:p>
        </p:txBody>
      </p:sp>
      <p:sp>
        <p:nvSpPr>
          <p:cNvPr id="1244546657" name="TextBox 5"/>
          <p:cNvSpPr txBox="1"/>
          <p:nvPr/>
        </p:nvSpPr>
        <p:spPr bwMode="auto">
          <a:xfrm>
            <a:off x="7934631" y="1415423"/>
            <a:ext cx="2283890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Европа </a:t>
            </a: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8E4A114-822F-746A-FD3D-07B148C4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11</a:t>
            </a:fld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Рисунок 3"/>
          <p:cNvSpPr/>
          <p:nvPr/>
        </p:nvSpPr>
        <p:spPr bwMode="auto">
          <a:xfrm rot="10973836">
            <a:off x="9366456" y="-46431"/>
            <a:ext cx="3140400" cy="2549839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Рисунок 3"/>
          <p:cNvSpPr/>
          <p:nvPr/>
        </p:nvSpPr>
        <p:spPr bwMode="auto">
          <a:xfrm>
            <a:off x="165780" y="5463123"/>
            <a:ext cx="3063195" cy="1688577"/>
          </a:xfrm>
          <a:custGeom>
            <a:avLst/>
            <a:gdLst>
              <a:gd name="connsiteX0" fmla="*/ 518164 w 802557"/>
              <a:gd name="connsiteY0" fmla="*/ 166 h 442407"/>
              <a:gd name="connsiteX1" fmla="*/ 640084 w 802557"/>
              <a:gd name="connsiteY1" fmla="*/ 61126 h 442407"/>
              <a:gd name="connsiteX2" fmla="*/ 790579 w 802557"/>
              <a:gd name="connsiteY2" fmla="*/ 192571 h 442407"/>
              <a:gd name="connsiteX3" fmla="*/ 753432 w 802557"/>
              <a:gd name="connsiteY3" fmla="*/ 367831 h 442407"/>
              <a:gd name="connsiteX4" fmla="*/ 577219 w 802557"/>
              <a:gd name="connsiteY4" fmla="*/ 442126 h 442407"/>
              <a:gd name="connsiteX5" fmla="*/ 413389 w 802557"/>
              <a:gd name="connsiteY5" fmla="*/ 415456 h 442407"/>
              <a:gd name="connsiteX6" fmla="*/ 295279 w 802557"/>
              <a:gd name="connsiteY6" fmla="*/ 371641 h 442407"/>
              <a:gd name="connsiteX7" fmla="*/ 184789 w 802557"/>
              <a:gd name="connsiteY7" fmla="*/ 283059 h 442407"/>
              <a:gd name="connsiteX8" fmla="*/ 9529 w 802557"/>
              <a:gd name="connsiteY8" fmla="*/ 161139 h 442407"/>
              <a:gd name="connsiteX9" fmla="*/ 82872 w 802557"/>
              <a:gd name="connsiteY9" fmla="*/ 23979 h 442407"/>
              <a:gd name="connsiteX10" fmla="*/ 306709 w 802557"/>
              <a:gd name="connsiteY10" fmla="*/ 50649 h 442407"/>
              <a:gd name="connsiteX11" fmla="*/ 415294 w 802557"/>
              <a:gd name="connsiteY11" fmla="*/ 35409 h 442407"/>
              <a:gd name="connsiteX12" fmla="*/ 518164 w 802557"/>
              <a:gd name="connsiteY12" fmla="*/ 166 h 44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02557" h="442407" extrusionOk="0">
                <a:moveTo>
                  <a:pt x="518164" y="166"/>
                </a:moveTo>
                <a:cubicBezTo>
                  <a:pt x="554359" y="3024"/>
                  <a:pt x="587697" y="27789"/>
                  <a:pt x="640084" y="61126"/>
                </a:cubicBezTo>
                <a:cubicBezTo>
                  <a:pt x="692472" y="94464"/>
                  <a:pt x="763909" y="136374"/>
                  <a:pt x="790579" y="192571"/>
                </a:cubicBezTo>
                <a:cubicBezTo>
                  <a:pt x="817249" y="248769"/>
                  <a:pt x="797247" y="321159"/>
                  <a:pt x="753432" y="367831"/>
                </a:cubicBezTo>
                <a:cubicBezTo>
                  <a:pt x="708664" y="415456"/>
                  <a:pt x="639132" y="438316"/>
                  <a:pt x="577219" y="442126"/>
                </a:cubicBezTo>
                <a:cubicBezTo>
                  <a:pt x="515307" y="444984"/>
                  <a:pt x="460062" y="428791"/>
                  <a:pt x="413389" y="415456"/>
                </a:cubicBezTo>
                <a:cubicBezTo>
                  <a:pt x="365764" y="403074"/>
                  <a:pt x="326712" y="393549"/>
                  <a:pt x="295279" y="371641"/>
                </a:cubicBezTo>
                <a:cubicBezTo>
                  <a:pt x="263847" y="350686"/>
                  <a:pt x="241939" y="318301"/>
                  <a:pt x="184789" y="283059"/>
                </a:cubicBezTo>
                <a:cubicBezTo>
                  <a:pt x="128592" y="248769"/>
                  <a:pt x="37152" y="213526"/>
                  <a:pt x="9529" y="161139"/>
                </a:cubicBezTo>
                <a:cubicBezTo>
                  <a:pt x="-18093" y="109704"/>
                  <a:pt x="17149" y="41124"/>
                  <a:pt x="82872" y="23979"/>
                </a:cubicBezTo>
                <a:cubicBezTo>
                  <a:pt x="149547" y="5881"/>
                  <a:pt x="247654" y="39219"/>
                  <a:pt x="306709" y="50649"/>
                </a:cubicBezTo>
                <a:cubicBezTo>
                  <a:pt x="365764" y="62079"/>
                  <a:pt x="385767" y="51601"/>
                  <a:pt x="415294" y="35409"/>
                </a:cubicBezTo>
                <a:cubicBezTo>
                  <a:pt x="443869" y="20169"/>
                  <a:pt x="482922" y="-1739"/>
                  <a:pt x="518164" y="166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" name="TextBox 1"/>
          <p:cNvSpPr txBox="1"/>
          <p:nvPr/>
        </p:nvSpPr>
        <p:spPr bwMode="auto">
          <a:xfrm>
            <a:off x="1987731" y="189956"/>
            <a:ext cx="8216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Популярные жанры по регионам</a:t>
            </a:r>
            <a:endParaRPr/>
          </a:p>
        </p:txBody>
      </p:sp>
      <p:pic>
        <p:nvPicPr>
          <p:cNvPr id="484788717" name="Рисунок 48478871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1574062" y="1110380"/>
            <a:ext cx="9141148" cy="5197030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9C7A652-E84F-E2DD-83CD-C89DEF02D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12</a:t>
            </a:fld>
            <a:endParaRPr lang="ru-RU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9828752" name="Рисунок 3"/>
          <p:cNvSpPr/>
          <p:nvPr/>
        </p:nvSpPr>
        <p:spPr bwMode="auto">
          <a:xfrm rot="10973803">
            <a:off x="9366455" y="-46431"/>
            <a:ext cx="3140399" cy="2549838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76799572" name="Рисунок 3"/>
          <p:cNvSpPr/>
          <p:nvPr/>
        </p:nvSpPr>
        <p:spPr bwMode="auto">
          <a:xfrm>
            <a:off x="165780" y="5463122"/>
            <a:ext cx="3063195" cy="1688576"/>
          </a:xfrm>
          <a:custGeom>
            <a:avLst/>
            <a:gdLst>
              <a:gd name="connsiteX0" fmla="*/ 518164 w 802557"/>
              <a:gd name="connsiteY0" fmla="*/ 166 h 442407"/>
              <a:gd name="connsiteX1" fmla="*/ 640084 w 802557"/>
              <a:gd name="connsiteY1" fmla="*/ 61126 h 442407"/>
              <a:gd name="connsiteX2" fmla="*/ 790579 w 802557"/>
              <a:gd name="connsiteY2" fmla="*/ 192571 h 442407"/>
              <a:gd name="connsiteX3" fmla="*/ 753432 w 802557"/>
              <a:gd name="connsiteY3" fmla="*/ 367831 h 442407"/>
              <a:gd name="connsiteX4" fmla="*/ 577219 w 802557"/>
              <a:gd name="connsiteY4" fmla="*/ 442126 h 442407"/>
              <a:gd name="connsiteX5" fmla="*/ 413389 w 802557"/>
              <a:gd name="connsiteY5" fmla="*/ 415456 h 442407"/>
              <a:gd name="connsiteX6" fmla="*/ 295279 w 802557"/>
              <a:gd name="connsiteY6" fmla="*/ 371641 h 442407"/>
              <a:gd name="connsiteX7" fmla="*/ 184789 w 802557"/>
              <a:gd name="connsiteY7" fmla="*/ 283059 h 442407"/>
              <a:gd name="connsiteX8" fmla="*/ 9529 w 802557"/>
              <a:gd name="connsiteY8" fmla="*/ 161139 h 442407"/>
              <a:gd name="connsiteX9" fmla="*/ 82872 w 802557"/>
              <a:gd name="connsiteY9" fmla="*/ 23979 h 442407"/>
              <a:gd name="connsiteX10" fmla="*/ 306709 w 802557"/>
              <a:gd name="connsiteY10" fmla="*/ 50649 h 442407"/>
              <a:gd name="connsiteX11" fmla="*/ 415294 w 802557"/>
              <a:gd name="connsiteY11" fmla="*/ 35409 h 442407"/>
              <a:gd name="connsiteX12" fmla="*/ 518164 w 802557"/>
              <a:gd name="connsiteY12" fmla="*/ 166 h 44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02557" h="442407" extrusionOk="0">
                <a:moveTo>
                  <a:pt x="518164" y="166"/>
                </a:moveTo>
                <a:cubicBezTo>
                  <a:pt x="554359" y="3024"/>
                  <a:pt x="587697" y="27789"/>
                  <a:pt x="640084" y="61126"/>
                </a:cubicBezTo>
                <a:cubicBezTo>
                  <a:pt x="692472" y="94464"/>
                  <a:pt x="763909" y="136374"/>
                  <a:pt x="790579" y="192571"/>
                </a:cubicBezTo>
                <a:cubicBezTo>
                  <a:pt x="817249" y="248769"/>
                  <a:pt x="797247" y="321159"/>
                  <a:pt x="753432" y="367831"/>
                </a:cubicBezTo>
                <a:cubicBezTo>
                  <a:pt x="708664" y="415456"/>
                  <a:pt x="639132" y="438316"/>
                  <a:pt x="577219" y="442126"/>
                </a:cubicBezTo>
                <a:cubicBezTo>
                  <a:pt x="515307" y="444984"/>
                  <a:pt x="460062" y="428791"/>
                  <a:pt x="413389" y="415456"/>
                </a:cubicBezTo>
                <a:cubicBezTo>
                  <a:pt x="365764" y="403074"/>
                  <a:pt x="326712" y="393549"/>
                  <a:pt x="295279" y="371641"/>
                </a:cubicBezTo>
                <a:cubicBezTo>
                  <a:pt x="263847" y="350686"/>
                  <a:pt x="241939" y="318301"/>
                  <a:pt x="184789" y="283059"/>
                </a:cubicBezTo>
                <a:cubicBezTo>
                  <a:pt x="128592" y="248769"/>
                  <a:pt x="37152" y="213526"/>
                  <a:pt x="9529" y="161139"/>
                </a:cubicBezTo>
                <a:cubicBezTo>
                  <a:pt x="-18093" y="109704"/>
                  <a:pt x="17149" y="41124"/>
                  <a:pt x="82872" y="23979"/>
                </a:cubicBezTo>
                <a:cubicBezTo>
                  <a:pt x="149547" y="5881"/>
                  <a:pt x="247654" y="39219"/>
                  <a:pt x="306709" y="50649"/>
                </a:cubicBezTo>
                <a:cubicBezTo>
                  <a:pt x="365764" y="62079"/>
                  <a:pt x="385767" y="51601"/>
                  <a:pt x="415294" y="35409"/>
                </a:cubicBezTo>
                <a:cubicBezTo>
                  <a:pt x="443869" y="20169"/>
                  <a:pt x="482922" y="-1739"/>
                  <a:pt x="518164" y="166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34428389" name="TextBox 1"/>
          <p:cNvSpPr txBox="1"/>
          <p:nvPr/>
        </p:nvSpPr>
        <p:spPr bwMode="auto">
          <a:xfrm>
            <a:off x="1987731" y="189955"/>
            <a:ext cx="8216537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Популярные жанры по регионам</a:t>
            </a:r>
            <a:endParaRPr/>
          </a:p>
        </p:txBody>
      </p:sp>
      <p:pic>
        <p:nvPicPr>
          <p:cNvPr id="1341415905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307951" y="1724204"/>
            <a:ext cx="5457120" cy="4403205"/>
          </a:xfrm>
          <a:prstGeom prst="roundRect">
            <a:avLst>
              <a:gd name="adj" fmla="val 11873"/>
            </a:avLst>
          </a:prstGeom>
          <a:noFill/>
        </p:spPr>
      </p:pic>
      <p:pic>
        <p:nvPicPr>
          <p:cNvPr id="2115389497" name="Picture 8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6252800" y="1724204"/>
            <a:ext cx="5457120" cy="4403205"/>
          </a:xfrm>
          <a:prstGeom prst="roundRect">
            <a:avLst>
              <a:gd name="adj" fmla="val 10302"/>
            </a:avLst>
          </a:prstGeom>
          <a:noFill/>
        </p:spPr>
      </p:pic>
      <p:sp>
        <p:nvSpPr>
          <p:cNvPr id="695820680" name="TextBox 6"/>
          <p:cNvSpPr txBox="1"/>
          <p:nvPr/>
        </p:nvSpPr>
        <p:spPr bwMode="auto">
          <a:xfrm>
            <a:off x="602465" y="934003"/>
            <a:ext cx="486809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Северная Америка</a:t>
            </a:r>
            <a:endParaRPr/>
          </a:p>
        </p:txBody>
      </p:sp>
      <p:sp>
        <p:nvSpPr>
          <p:cNvPr id="883826804" name="TextBox 7"/>
          <p:cNvSpPr txBox="1"/>
          <p:nvPr/>
        </p:nvSpPr>
        <p:spPr bwMode="auto">
          <a:xfrm>
            <a:off x="8130096" y="934003"/>
            <a:ext cx="207417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Япония</a:t>
            </a: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93120872-C920-CA48-391B-75E6C555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13</a:t>
            </a:fld>
            <a:endParaRPr 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Рисунок 3"/>
          <p:cNvSpPr/>
          <p:nvPr/>
        </p:nvSpPr>
        <p:spPr bwMode="auto">
          <a:xfrm>
            <a:off x="2008361" y="-115794"/>
            <a:ext cx="2626411" cy="2684496"/>
          </a:xfrm>
          <a:custGeom>
            <a:avLst/>
            <a:gdLst>
              <a:gd name="connsiteX0" fmla="*/ 441426 w 666633"/>
              <a:gd name="connsiteY0" fmla="*/ 93404 h 681376"/>
              <a:gd name="connsiteX1" fmla="*/ 570013 w 666633"/>
              <a:gd name="connsiteY1" fmla="*/ 181986 h 681376"/>
              <a:gd name="connsiteX2" fmla="*/ 658596 w 666633"/>
              <a:gd name="connsiteY2" fmla="*/ 328671 h 681376"/>
              <a:gd name="connsiteX3" fmla="*/ 645261 w 666633"/>
              <a:gd name="connsiteY3" fmla="*/ 521076 h 681376"/>
              <a:gd name="connsiteX4" fmla="*/ 522388 w 666633"/>
              <a:gd name="connsiteY4" fmla="*/ 672524 h 681376"/>
              <a:gd name="connsiteX5" fmla="*/ 338556 w 666633"/>
              <a:gd name="connsiteY5" fmla="*/ 628709 h 681376"/>
              <a:gd name="connsiteX6" fmla="*/ 223303 w 666633"/>
              <a:gd name="connsiteY6" fmla="*/ 480119 h 681376"/>
              <a:gd name="connsiteX7" fmla="*/ 85191 w 666633"/>
              <a:gd name="connsiteY7" fmla="*/ 438209 h 681376"/>
              <a:gd name="connsiteX8" fmla="*/ 30898 w 666633"/>
              <a:gd name="connsiteY8" fmla="*/ 311526 h 681376"/>
              <a:gd name="connsiteX9" fmla="*/ 4228 w 666633"/>
              <a:gd name="connsiteY9" fmla="*/ 132456 h 681376"/>
              <a:gd name="connsiteX10" fmla="*/ 128053 w 666633"/>
              <a:gd name="connsiteY10" fmla="*/ 14346 h 681376"/>
              <a:gd name="connsiteX11" fmla="*/ 301408 w 666633"/>
              <a:gd name="connsiteY11" fmla="*/ 14346 h 681376"/>
              <a:gd name="connsiteX12" fmla="*/ 441426 w 666633"/>
              <a:gd name="connsiteY12" fmla="*/ 93404 h 6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6633" h="681376" extrusionOk="0">
                <a:moveTo>
                  <a:pt x="441426" y="93404"/>
                </a:moveTo>
                <a:cubicBezTo>
                  <a:pt x="485241" y="121979"/>
                  <a:pt x="530008" y="144839"/>
                  <a:pt x="570013" y="181986"/>
                </a:cubicBezTo>
                <a:cubicBezTo>
                  <a:pt x="610018" y="218181"/>
                  <a:pt x="644308" y="269616"/>
                  <a:pt x="658596" y="328671"/>
                </a:cubicBezTo>
                <a:cubicBezTo>
                  <a:pt x="672883" y="387726"/>
                  <a:pt x="668121" y="455354"/>
                  <a:pt x="645261" y="521076"/>
                </a:cubicBezTo>
                <a:cubicBezTo>
                  <a:pt x="621448" y="586799"/>
                  <a:pt x="580491" y="650616"/>
                  <a:pt x="522388" y="672524"/>
                </a:cubicBezTo>
                <a:cubicBezTo>
                  <a:pt x="464286" y="694431"/>
                  <a:pt x="388086" y="674429"/>
                  <a:pt x="338556" y="628709"/>
                </a:cubicBezTo>
                <a:cubicBezTo>
                  <a:pt x="289026" y="582036"/>
                  <a:pt x="266166" y="510599"/>
                  <a:pt x="223303" y="480119"/>
                </a:cubicBezTo>
                <a:cubicBezTo>
                  <a:pt x="180441" y="448686"/>
                  <a:pt x="118528" y="458211"/>
                  <a:pt x="85191" y="438209"/>
                </a:cubicBezTo>
                <a:cubicBezTo>
                  <a:pt x="50901" y="418206"/>
                  <a:pt x="46138" y="369629"/>
                  <a:pt x="30898" y="311526"/>
                </a:cubicBezTo>
                <a:cubicBezTo>
                  <a:pt x="15658" y="253424"/>
                  <a:pt x="-10059" y="186749"/>
                  <a:pt x="4228" y="132456"/>
                </a:cubicBezTo>
                <a:cubicBezTo>
                  <a:pt x="17563" y="77211"/>
                  <a:pt x="69951" y="35301"/>
                  <a:pt x="128053" y="14346"/>
                </a:cubicBezTo>
                <a:cubicBezTo>
                  <a:pt x="186156" y="-5656"/>
                  <a:pt x="249021" y="-3751"/>
                  <a:pt x="301408" y="14346"/>
                </a:cubicBezTo>
                <a:cubicBezTo>
                  <a:pt x="354748" y="31491"/>
                  <a:pt x="396658" y="64829"/>
                  <a:pt x="441426" y="93404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3" name="TextBox 2"/>
          <p:cNvSpPr txBox="1"/>
          <p:nvPr/>
        </p:nvSpPr>
        <p:spPr bwMode="auto">
          <a:xfrm>
            <a:off x="2103120" y="26125"/>
            <a:ext cx="798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Продажи игр по платформам за определенный период</a:t>
            </a:r>
            <a:endParaRPr/>
          </a:p>
        </p:txBody>
      </p:sp>
      <p:pic>
        <p:nvPicPr>
          <p:cNvPr id="1207302831" name="Рисунок 12073028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969460" y="1357312"/>
            <a:ext cx="6253077" cy="4914843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BA605CA-35F6-53A8-168C-3A52B8ACC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14</a:t>
            </a:fld>
            <a:endParaRPr lang="ru-RU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5509934" name="Рисунок 3"/>
          <p:cNvSpPr/>
          <p:nvPr/>
        </p:nvSpPr>
        <p:spPr bwMode="auto">
          <a:xfrm>
            <a:off x="2008360" y="-115794"/>
            <a:ext cx="2626410" cy="2684495"/>
          </a:xfrm>
          <a:custGeom>
            <a:avLst/>
            <a:gdLst>
              <a:gd name="connsiteX0" fmla="*/ 441426 w 666633"/>
              <a:gd name="connsiteY0" fmla="*/ 93404 h 681376"/>
              <a:gd name="connsiteX1" fmla="*/ 570013 w 666633"/>
              <a:gd name="connsiteY1" fmla="*/ 181986 h 681376"/>
              <a:gd name="connsiteX2" fmla="*/ 658596 w 666633"/>
              <a:gd name="connsiteY2" fmla="*/ 328671 h 681376"/>
              <a:gd name="connsiteX3" fmla="*/ 645261 w 666633"/>
              <a:gd name="connsiteY3" fmla="*/ 521076 h 681376"/>
              <a:gd name="connsiteX4" fmla="*/ 522388 w 666633"/>
              <a:gd name="connsiteY4" fmla="*/ 672524 h 681376"/>
              <a:gd name="connsiteX5" fmla="*/ 338556 w 666633"/>
              <a:gd name="connsiteY5" fmla="*/ 628709 h 681376"/>
              <a:gd name="connsiteX6" fmla="*/ 223303 w 666633"/>
              <a:gd name="connsiteY6" fmla="*/ 480119 h 681376"/>
              <a:gd name="connsiteX7" fmla="*/ 85191 w 666633"/>
              <a:gd name="connsiteY7" fmla="*/ 438209 h 681376"/>
              <a:gd name="connsiteX8" fmla="*/ 30898 w 666633"/>
              <a:gd name="connsiteY8" fmla="*/ 311526 h 681376"/>
              <a:gd name="connsiteX9" fmla="*/ 4228 w 666633"/>
              <a:gd name="connsiteY9" fmla="*/ 132456 h 681376"/>
              <a:gd name="connsiteX10" fmla="*/ 128053 w 666633"/>
              <a:gd name="connsiteY10" fmla="*/ 14346 h 681376"/>
              <a:gd name="connsiteX11" fmla="*/ 301408 w 666633"/>
              <a:gd name="connsiteY11" fmla="*/ 14346 h 681376"/>
              <a:gd name="connsiteX12" fmla="*/ 441426 w 666633"/>
              <a:gd name="connsiteY12" fmla="*/ 93404 h 6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6633" h="681376" extrusionOk="0">
                <a:moveTo>
                  <a:pt x="441426" y="93404"/>
                </a:moveTo>
                <a:cubicBezTo>
                  <a:pt x="485241" y="121979"/>
                  <a:pt x="530008" y="144839"/>
                  <a:pt x="570013" y="181986"/>
                </a:cubicBezTo>
                <a:cubicBezTo>
                  <a:pt x="610018" y="218181"/>
                  <a:pt x="644308" y="269616"/>
                  <a:pt x="658596" y="328671"/>
                </a:cubicBezTo>
                <a:cubicBezTo>
                  <a:pt x="672883" y="387726"/>
                  <a:pt x="668121" y="455354"/>
                  <a:pt x="645261" y="521076"/>
                </a:cubicBezTo>
                <a:cubicBezTo>
                  <a:pt x="621448" y="586799"/>
                  <a:pt x="580491" y="650616"/>
                  <a:pt x="522388" y="672524"/>
                </a:cubicBezTo>
                <a:cubicBezTo>
                  <a:pt x="464286" y="694431"/>
                  <a:pt x="388086" y="674429"/>
                  <a:pt x="338556" y="628709"/>
                </a:cubicBezTo>
                <a:cubicBezTo>
                  <a:pt x="289026" y="582036"/>
                  <a:pt x="266166" y="510599"/>
                  <a:pt x="223303" y="480119"/>
                </a:cubicBezTo>
                <a:cubicBezTo>
                  <a:pt x="180441" y="448686"/>
                  <a:pt x="118528" y="458211"/>
                  <a:pt x="85191" y="438209"/>
                </a:cubicBezTo>
                <a:cubicBezTo>
                  <a:pt x="50901" y="418206"/>
                  <a:pt x="46138" y="369629"/>
                  <a:pt x="30898" y="311526"/>
                </a:cubicBezTo>
                <a:cubicBezTo>
                  <a:pt x="15658" y="253424"/>
                  <a:pt x="-10059" y="186749"/>
                  <a:pt x="4228" y="132456"/>
                </a:cubicBezTo>
                <a:cubicBezTo>
                  <a:pt x="17563" y="77211"/>
                  <a:pt x="69951" y="35301"/>
                  <a:pt x="128053" y="14346"/>
                </a:cubicBezTo>
                <a:cubicBezTo>
                  <a:pt x="186156" y="-5656"/>
                  <a:pt x="249021" y="-3751"/>
                  <a:pt x="301408" y="14346"/>
                </a:cubicBezTo>
                <a:cubicBezTo>
                  <a:pt x="354748" y="31491"/>
                  <a:pt x="396658" y="64829"/>
                  <a:pt x="441426" y="93404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821166182" name="TextBox 2"/>
          <p:cNvSpPr txBox="1"/>
          <p:nvPr/>
        </p:nvSpPr>
        <p:spPr bwMode="auto">
          <a:xfrm>
            <a:off x="2103120" y="26124"/>
            <a:ext cx="798576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Продажи игр по платформам за определенный период</a:t>
            </a:r>
            <a:endParaRPr/>
          </a:p>
        </p:txBody>
      </p:sp>
      <p:sp>
        <p:nvSpPr>
          <p:cNvPr id="1984704732" name="TextBox 4"/>
          <p:cNvSpPr txBox="1"/>
          <p:nvPr/>
        </p:nvSpPr>
        <p:spPr bwMode="auto">
          <a:xfrm>
            <a:off x="584584" y="1454311"/>
            <a:ext cx="486809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Северная Америка</a:t>
            </a:r>
            <a:endParaRPr/>
          </a:p>
        </p:txBody>
      </p:sp>
      <p:sp>
        <p:nvSpPr>
          <p:cNvPr id="1198241613" name="TextBox 5"/>
          <p:cNvSpPr txBox="1"/>
          <p:nvPr/>
        </p:nvSpPr>
        <p:spPr bwMode="auto">
          <a:xfrm>
            <a:off x="8136281" y="1454311"/>
            <a:ext cx="207417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Япония</a:t>
            </a:r>
            <a:endParaRPr/>
          </a:p>
        </p:txBody>
      </p:sp>
      <p:pic>
        <p:nvPicPr>
          <p:cNvPr id="667519035" name="Рисунок 66751903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445016" y="2313729"/>
            <a:ext cx="5147228" cy="3035166"/>
          </a:xfrm>
          <a:prstGeom prst="roundRect">
            <a:avLst/>
          </a:prstGeom>
        </p:spPr>
      </p:pic>
      <p:pic>
        <p:nvPicPr>
          <p:cNvPr id="1707750762" name="Рисунок 1707750761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581784" y="2313729"/>
            <a:ext cx="5183166" cy="3078441"/>
          </a:xfrm>
          <a:prstGeom prst="round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DC13367-CC1B-556E-AEA2-28AC68887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15</a:t>
            </a:fld>
            <a:endParaRPr lang="ru-RU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Рисунок 3"/>
          <p:cNvSpPr/>
          <p:nvPr/>
        </p:nvSpPr>
        <p:spPr bwMode="auto">
          <a:xfrm rot="6695585">
            <a:off x="8251522" y="4694991"/>
            <a:ext cx="3140400" cy="2549839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Рисунок 3"/>
          <p:cNvSpPr/>
          <p:nvPr/>
        </p:nvSpPr>
        <p:spPr bwMode="auto">
          <a:xfrm>
            <a:off x="-923926" y="-752475"/>
            <a:ext cx="4562476" cy="4327465"/>
          </a:xfrm>
          <a:custGeom>
            <a:avLst/>
            <a:gdLst>
              <a:gd name="connsiteX0" fmla="*/ 619826 w 768130"/>
              <a:gd name="connsiteY0" fmla="*/ 76506 h 728564"/>
              <a:gd name="connsiteX1" fmla="*/ 757938 w 768130"/>
              <a:gd name="connsiteY1" fmla="*/ 287961 h 728564"/>
              <a:gd name="connsiteX2" fmla="*/ 719838 w 768130"/>
              <a:gd name="connsiteY2" fmla="*/ 532754 h 728564"/>
              <a:gd name="connsiteX3" fmla="*/ 496001 w 768130"/>
              <a:gd name="connsiteY3" fmla="*/ 664199 h 728564"/>
              <a:gd name="connsiteX4" fmla="*/ 247398 w 768130"/>
              <a:gd name="connsiteY4" fmla="*/ 722301 h 728564"/>
              <a:gd name="connsiteX5" fmla="*/ 85473 w 768130"/>
              <a:gd name="connsiteY5" fmla="*/ 526086 h 728564"/>
              <a:gd name="connsiteX6" fmla="*/ 701 w 768130"/>
              <a:gd name="connsiteY6" fmla="*/ 275579 h 728564"/>
              <a:gd name="connsiteX7" fmla="*/ 138813 w 768130"/>
              <a:gd name="connsiteY7" fmla="*/ 66981 h 728564"/>
              <a:gd name="connsiteX8" fmla="*/ 383606 w 768130"/>
              <a:gd name="connsiteY8" fmla="*/ 306 h 728564"/>
              <a:gd name="connsiteX9" fmla="*/ 619826 w 768130"/>
              <a:gd name="connsiteY9" fmla="*/ 76506 h 728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8130" h="728564" extrusionOk="0">
                <a:moveTo>
                  <a:pt x="619826" y="76506"/>
                </a:moveTo>
                <a:cubicBezTo>
                  <a:pt x="687453" y="126989"/>
                  <a:pt x="737936" y="202236"/>
                  <a:pt x="757938" y="287961"/>
                </a:cubicBezTo>
                <a:cubicBezTo>
                  <a:pt x="778893" y="373686"/>
                  <a:pt x="768416" y="469889"/>
                  <a:pt x="719838" y="532754"/>
                </a:cubicBezTo>
                <a:cubicBezTo>
                  <a:pt x="671261" y="596571"/>
                  <a:pt x="584583" y="627051"/>
                  <a:pt x="496001" y="664199"/>
                </a:cubicBezTo>
                <a:cubicBezTo>
                  <a:pt x="407418" y="701346"/>
                  <a:pt x="316931" y="745161"/>
                  <a:pt x="247398" y="722301"/>
                </a:cubicBezTo>
                <a:cubicBezTo>
                  <a:pt x="178818" y="700394"/>
                  <a:pt x="131193" y="611811"/>
                  <a:pt x="85473" y="526086"/>
                </a:cubicBezTo>
                <a:cubicBezTo>
                  <a:pt x="39753" y="440361"/>
                  <a:pt x="-5967" y="356541"/>
                  <a:pt x="701" y="275579"/>
                </a:cubicBezTo>
                <a:cubicBezTo>
                  <a:pt x="7368" y="194616"/>
                  <a:pt x="65471" y="116511"/>
                  <a:pt x="138813" y="66981"/>
                </a:cubicBezTo>
                <a:cubicBezTo>
                  <a:pt x="211203" y="18404"/>
                  <a:pt x="298833" y="-2551"/>
                  <a:pt x="383606" y="306"/>
                </a:cubicBezTo>
                <a:cubicBezTo>
                  <a:pt x="469331" y="2211"/>
                  <a:pt x="553151" y="26024"/>
                  <a:pt x="619826" y="76506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3" name="TextBox 2"/>
          <p:cNvSpPr txBox="1"/>
          <p:nvPr/>
        </p:nvSpPr>
        <p:spPr bwMode="auto">
          <a:xfrm>
            <a:off x="523873" y="281670"/>
            <a:ext cx="11154689" cy="118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Распределение разработчиков по оценкам критиков</a:t>
            </a:r>
            <a:endParaRPr/>
          </a:p>
        </p:txBody>
      </p:sp>
      <p:pic>
        <p:nvPicPr>
          <p:cNvPr id="301930511" name="Рисунок 3019305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810295" y="1804312"/>
            <a:ext cx="6581847" cy="4541718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EF49DF-C782-69F7-F65F-93653F46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16</a:t>
            </a:fld>
            <a:endParaRPr lang="ru-RU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3082384" name="Рисунок 3"/>
          <p:cNvSpPr/>
          <p:nvPr/>
        </p:nvSpPr>
        <p:spPr bwMode="auto">
          <a:xfrm rot="6695561">
            <a:off x="8251521" y="4694990"/>
            <a:ext cx="3140399" cy="2549838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950998885" name="Рисунок 3"/>
          <p:cNvSpPr/>
          <p:nvPr/>
        </p:nvSpPr>
        <p:spPr bwMode="auto">
          <a:xfrm>
            <a:off x="-923925" y="-752474"/>
            <a:ext cx="4562475" cy="4327464"/>
          </a:xfrm>
          <a:custGeom>
            <a:avLst/>
            <a:gdLst>
              <a:gd name="connsiteX0" fmla="*/ 619826 w 768130"/>
              <a:gd name="connsiteY0" fmla="*/ 76506 h 728564"/>
              <a:gd name="connsiteX1" fmla="*/ 757938 w 768130"/>
              <a:gd name="connsiteY1" fmla="*/ 287961 h 728564"/>
              <a:gd name="connsiteX2" fmla="*/ 719838 w 768130"/>
              <a:gd name="connsiteY2" fmla="*/ 532754 h 728564"/>
              <a:gd name="connsiteX3" fmla="*/ 496001 w 768130"/>
              <a:gd name="connsiteY3" fmla="*/ 664199 h 728564"/>
              <a:gd name="connsiteX4" fmla="*/ 247398 w 768130"/>
              <a:gd name="connsiteY4" fmla="*/ 722301 h 728564"/>
              <a:gd name="connsiteX5" fmla="*/ 85473 w 768130"/>
              <a:gd name="connsiteY5" fmla="*/ 526086 h 728564"/>
              <a:gd name="connsiteX6" fmla="*/ 701 w 768130"/>
              <a:gd name="connsiteY6" fmla="*/ 275579 h 728564"/>
              <a:gd name="connsiteX7" fmla="*/ 138813 w 768130"/>
              <a:gd name="connsiteY7" fmla="*/ 66981 h 728564"/>
              <a:gd name="connsiteX8" fmla="*/ 383606 w 768130"/>
              <a:gd name="connsiteY8" fmla="*/ 306 h 728564"/>
              <a:gd name="connsiteX9" fmla="*/ 619826 w 768130"/>
              <a:gd name="connsiteY9" fmla="*/ 76506 h 728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8130" h="728564" extrusionOk="0">
                <a:moveTo>
                  <a:pt x="619826" y="76506"/>
                </a:moveTo>
                <a:cubicBezTo>
                  <a:pt x="687453" y="126989"/>
                  <a:pt x="737936" y="202236"/>
                  <a:pt x="757938" y="287961"/>
                </a:cubicBezTo>
                <a:cubicBezTo>
                  <a:pt x="778893" y="373686"/>
                  <a:pt x="768416" y="469889"/>
                  <a:pt x="719838" y="532754"/>
                </a:cubicBezTo>
                <a:cubicBezTo>
                  <a:pt x="671261" y="596571"/>
                  <a:pt x="584583" y="627051"/>
                  <a:pt x="496001" y="664199"/>
                </a:cubicBezTo>
                <a:cubicBezTo>
                  <a:pt x="407418" y="701346"/>
                  <a:pt x="316931" y="745161"/>
                  <a:pt x="247398" y="722301"/>
                </a:cubicBezTo>
                <a:cubicBezTo>
                  <a:pt x="178818" y="700394"/>
                  <a:pt x="131193" y="611811"/>
                  <a:pt x="85473" y="526086"/>
                </a:cubicBezTo>
                <a:cubicBezTo>
                  <a:pt x="39753" y="440361"/>
                  <a:pt x="-5967" y="356541"/>
                  <a:pt x="701" y="275579"/>
                </a:cubicBezTo>
                <a:cubicBezTo>
                  <a:pt x="7368" y="194616"/>
                  <a:pt x="65471" y="116511"/>
                  <a:pt x="138813" y="66981"/>
                </a:cubicBezTo>
                <a:cubicBezTo>
                  <a:pt x="211203" y="18404"/>
                  <a:pt x="298833" y="-2551"/>
                  <a:pt x="383606" y="306"/>
                </a:cubicBezTo>
                <a:cubicBezTo>
                  <a:pt x="469331" y="2211"/>
                  <a:pt x="553151" y="26024"/>
                  <a:pt x="619826" y="76506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pic>
        <p:nvPicPr>
          <p:cNvPr id="1967150137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1783555" y="1517168"/>
            <a:ext cx="8624886" cy="5221459"/>
          </a:xfrm>
          <a:prstGeom prst="roundRect">
            <a:avLst>
              <a:gd name="adj" fmla="val 6269"/>
            </a:avLst>
          </a:prstGeom>
          <a:noFill/>
        </p:spPr>
      </p:pic>
      <p:sp>
        <p:nvSpPr>
          <p:cNvPr id="1901560653" name="TextBox 2"/>
          <p:cNvSpPr txBox="1"/>
          <p:nvPr/>
        </p:nvSpPr>
        <p:spPr bwMode="auto">
          <a:xfrm>
            <a:off x="523873" y="281670"/>
            <a:ext cx="11151090" cy="118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Распределение разработчиков по оценкам критиков</a:t>
            </a: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388832C-864C-225F-51CF-6C76E53E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17</a:t>
            </a:fld>
            <a:endParaRPr lang="ru-RU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Рисунок 3"/>
          <p:cNvSpPr/>
          <p:nvPr/>
        </p:nvSpPr>
        <p:spPr bwMode="auto">
          <a:xfrm>
            <a:off x="7704311" y="-401544"/>
            <a:ext cx="2626411" cy="2684496"/>
          </a:xfrm>
          <a:custGeom>
            <a:avLst/>
            <a:gdLst>
              <a:gd name="connsiteX0" fmla="*/ 441426 w 666633"/>
              <a:gd name="connsiteY0" fmla="*/ 93404 h 681376"/>
              <a:gd name="connsiteX1" fmla="*/ 570013 w 666633"/>
              <a:gd name="connsiteY1" fmla="*/ 181986 h 681376"/>
              <a:gd name="connsiteX2" fmla="*/ 658596 w 666633"/>
              <a:gd name="connsiteY2" fmla="*/ 328671 h 681376"/>
              <a:gd name="connsiteX3" fmla="*/ 645261 w 666633"/>
              <a:gd name="connsiteY3" fmla="*/ 521076 h 681376"/>
              <a:gd name="connsiteX4" fmla="*/ 522388 w 666633"/>
              <a:gd name="connsiteY4" fmla="*/ 672524 h 681376"/>
              <a:gd name="connsiteX5" fmla="*/ 338556 w 666633"/>
              <a:gd name="connsiteY5" fmla="*/ 628709 h 681376"/>
              <a:gd name="connsiteX6" fmla="*/ 223303 w 666633"/>
              <a:gd name="connsiteY6" fmla="*/ 480119 h 681376"/>
              <a:gd name="connsiteX7" fmla="*/ 85191 w 666633"/>
              <a:gd name="connsiteY7" fmla="*/ 438209 h 681376"/>
              <a:gd name="connsiteX8" fmla="*/ 30898 w 666633"/>
              <a:gd name="connsiteY8" fmla="*/ 311526 h 681376"/>
              <a:gd name="connsiteX9" fmla="*/ 4228 w 666633"/>
              <a:gd name="connsiteY9" fmla="*/ 132456 h 681376"/>
              <a:gd name="connsiteX10" fmla="*/ 128053 w 666633"/>
              <a:gd name="connsiteY10" fmla="*/ 14346 h 681376"/>
              <a:gd name="connsiteX11" fmla="*/ 301408 w 666633"/>
              <a:gd name="connsiteY11" fmla="*/ 14346 h 681376"/>
              <a:gd name="connsiteX12" fmla="*/ 441426 w 666633"/>
              <a:gd name="connsiteY12" fmla="*/ 93404 h 6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6633" h="681376" extrusionOk="0">
                <a:moveTo>
                  <a:pt x="441426" y="93404"/>
                </a:moveTo>
                <a:cubicBezTo>
                  <a:pt x="485241" y="121979"/>
                  <a:pt x="530008" y="144839"/>
                  <a:pt x="570013" y="181986"/>
                </a:cubicBezTo>
                <a:cubicBezTo>
                  <a:pt x="610018" y="218181"/>
                  <a:pt x="644308" y="269616"/>
                  <a:pt x="658596" y="328671"/>
                </a:cubicBezTo>
                <a:cubicBezTo>
                  <a:pt x="672883" y="387726"/>
                  <a:pt x="668121" y="455354"/>
                  <a:pt x="645261" y="521076"/>
                </a:cubicBezTo>
                <a:cubicBezTo>
                  <a:pt x="621448" y="586799"/>
                  <a:pt x="580491" y="650616"/>
                  <a:pt x="522388" y="672524"/>
                </a:cubicBezTo>
                <a:cubicBezTo>
                  <a:pt x="464286" y="694431"/>
                  <a:pt x="388086" y="674429"/>
                  <a:pt x="338556" y="628709"/>
                </a:cubicBezTo>
                <a:cubicBezTo>
                  <a:pt x="289026" y="582036"/>
                  <a:pt x="266166" y="510599"/>
                  <a:pt x="223303" y="480119"/>
                </a:cubicBezTo>
                <a:cubicBezTo>
                  <a:pt x="180441" y="448686"/>
                  <a:pt x="118528" y="458211"/>
                  <a:pt x="85191" y="438209"/>
                </a:cubicBezTo>
                <a:cubicBezTo>
                  <a:pt x="50901" y="418206"/>
                  <a:pt x="46138" y="369629"/>
                  <a:pt x="30898" y="311526"/>
                </a:cubicBezTo>
                <a:cubicBezTo>
                  <a:pt x="15658" y="253424"/>
                  <a:pt x="-10059" y="186749"/>
                  <a:pt x="4228" y="132456"/>
                </a:cubicBezTo>
                <a:cubicBezTo>
                  <a:pt x="17563" y="77211"/>
                  <a:pt x="69951" y="35301"/>
                  <a:pt x="128053" y="14346"/>
                </a:cubicBezTo>
                <a:cubicBezTo>
                  <a:pt x="186156" y="-5656"/>
                  <a:pt x="249021" y="-3751"/>
                  <a:pt x="301408" y="14346"/>
                </a:cubicBezTo>
                <a:cubicBezTo>
                  <a:pt x="354748" y="31491"/>
                  <a:pt x="396658" y="64829"/>
                  <a:pt x="441426" y="93404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3" name="TextBox 2"/>
          <p:cNvSpPr txBox="1"/>
          <p:nvPr/>
        </p:nvSpPr>
        <p:spPr bwMode="auto">
          <a:xfrm>
            <a:off x="2103120" y="26125"/>
            <a:ext cx="798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Статистика жанров по оценкам критиков и продажам</a:t>
            </a:r>
            <a:endParaRPr/>
          </a:p>
        </p:txBody>
      </p:sp>
      <p:sp>
        <p:nvSpPr>
          <p:cNvPr id="5" name="Рисунок 3"/>
          <p:cNvSpPr/>
          <p:nvPr/>
        </p:nvSpPr>
        <p:spPr bwMode="auto">
          <a:xfrm rot="3513298">
            <a:off x="-1140128" y="2811305"/>
            <a:ext cx="3140400" cy="2549839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pic>
        <p:nvPicPr>
          <p:cNvPr id="692567806" name="Рисунок 6925678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375296" y="1484708"/>
            <a:ext cx="7441405" cy="510778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1889D420-BC9F-B222-73A5-F853B58E1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18</a:t>
            </a:fld>
            <a:endParaRPr lang="ru-RU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5586987" name="Рисунок 3"/>
          <p:cNvSpPr/>
          <p:nvPr/>
        </p:nvSpPr>
        <p:spPr bwMode="auto">
          <a:xfrm>
            <a:off x="7704311" y="-401544"/>
            <a:ext cx="2626410" cy="2684495"/>
          </a:xfrm>
          <a:custGeom>
            <a:avLst/>
            <a:gdLst>
              <a:gd name="connsiteX0" fmla="*/ 441426 w 666633"/>
              <a:gd name="connsiteY0" fmla="*/ 93404 h 681376"/>
              <a:gd name="connsiteX1" fmla="*/ 570013 w 666633"/>
              <a:gd name="connsiteY1" fmla="*/ 181986 h 681376"/>
              <a:gd name="connsiteX2" fmla="*/ 658596 w 666633"/>
              <a:gd name="connsiteY2" fmla="*/ 328671 h 681376"/>
              <a:gd name="connsiteX3" fmla="*/ 645261 w 666633"/>
              <a:gd name="connsiteY3" fmla="*/ 521076 h 681376"/>
              <a:gd name="connsiteX4" fmla="*/ 522388 w 666633"/>
              <a:gd name="connsiteY4" fmla="*/ 672524 h 681376"/>
              <a:gd name="connsiteX5" fmla="*/ 338556 w 666633"/>
              <a:gd name="connsiteY5" fmla="*/ 628709 h 681376"/>
              <a:gd name="connsiteX6" fmla="*/ 223303 w 666633"/>
              <a:gd name="connsiteY6" fmla="*/ 480119 h 681376"/>
              <a:gd name="connsiteX7" fmla="*/ 85191 w 666633"/>
              <a:gd name="connsiteY7" fmla="*/ 438209 h 681376"/>
              <a:gd name="connsiteX8" fmla="*/ 30898 w 666633"/>
              <a:gd name="connsiteY8" fmla="*/ 311526 h 681376"/>
              <a:gd name="connsiteX9" fmla="*/ 4228 w 666633"/>
              <a:gd name="connsiteY9" fmla="*/ 132456 h 681376"/>
              <a:gd name="connsiteX10" fmla="*/ 128053 w 666633"/>
              <a:gd name="connsiteY10" fmla="*/ 14346 h 681376"/>
              <a:gd name="connsiteX11" fmla="*/ 301408 w 666633"/>
              <a:gd name="connsiteY11" fmla="*/ 14346 h 681376"/>
              <a:gd name="connsiteX12" fmla="*/ 441426 w 666633"/>
              <a:gd name="connsiteY12" fmla="*/ 93404 h 681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6633" h="681376" extrusionOk="0">
                <a:moveTo>
                  <a:pt x="441426" y="93404"/>
                </a:moveTo>
                <a:cubicBezTo>
                  <a:pt x="485241" y="121979"/>
                  <a:pt x="530008" y="144839"/>
                  <a:pt x="570013" y="181986"/>
                </a:cubicBezTo>
                <a:cubicBezTo>
                  <a:pt x="610018" y="218181"/>
                  <a:pt x="644308" y="269616"/>
                  <a:pt x="658596" y="328671"/>
                </a:cubicBezTo>
                <a:cubicBezTo>
                  <a:pt x="672883" y="387726"/>
                  <a:pt x="668121" y="455354"/>
                  <a:pt x="645261" y="521076"/>
                </a:cubicBezTo>
                <a:cubicBezTo>
                  <a:pt x="621448" y="586799"/>
                  <a:pt x="580491" y="650616"/>
                  <a:pt x="522388" y="672524"/>
                </a:cubicBezTo>
                <a:cubicBezTo>
                  <a:pt x="464286" y="694431"/>
                  <a:pt x="388086" y="674429"/>
                  <a:pt x="338556" y="628709"/>
                </a:cubicBezTo>
                <a:cubicBezTo>
                  <a:pt x="289026" y="582036"/>
                  <a:pt x="266166" y="510599"/>
                  <a:pt x="223303" y="480119"/>
                </a:cubicBezTo>
                <a:cubicBezTo>
                  <a:pt x="180441" y="448686"/>
                  <a:pt x="118528" y="458211"/>
                  <a:pt x="85191" y="438209"/>
                </a:cubicBezTo>
                <a:cubicBezTo>
                  <a:pt x="50901" y="418206"/>
                  <a:pt x="46138" y="369629"/>
                  <a:pt x="30898" y="311526"/>
                </a:cubicBezTo>
                <a:cubicBezTo>
                  <a:pt x="15658" y="253424"/>
                  <a:pt x="-10059" y="186749"/>
                  <a:pt x="4228" y="132456"/>
                </a:cubicBezTo>
                <a:cubicBezTo>
                  <a:pt x="17563" y="77211"/>
                  <a:pt x="69951" y="35301"/>
                  <a:pt x="128053" y="14346"/>
                </a:cubicBezTo>
                <a:cubicBezTo>
                  <a:pt x="186156" y="-5656"/>
                  <a:pt x="249021" y="-3751"/>
                  <a:pt x="301408" y="14346"/>
                </a:cubicBezTo>
                <a:cubicBezTo>
                  <a:pt x="354748" y="31491"/>
                  <a:pt x="396658" y="64829"/>
                  <a:pt x="441426" y="93404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pic>
        <p:nvPicPr>
          <p:cNvPr id="1315029237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2743223" y="1226453"/>
            <a:ext cx="6705552" cy="5410531"/>
          </a:xfrm>
          <a:prstGeom prst="roundRect">
            <a:avLst>
              <a:gd name="adj" fmla="val 4274"/>
            </a:avLst>
          </a:prstGeom>
          <a:noFill/>
        </p:spPr>
      </p:pic>
      <p:sp>
        <p:nvSpPr>
          <p:cNvPr id="1332531319" name="TextBox 2"/>
          <p:cNvSpPr txBox="1"/>
          <p:nvPr/>
        </p:nvSpPr>
        <p:spPr bwMode="auto">
          <a:xfrm>
            <a:off x="2103120" y="26124"/>
            <a:ext cx="798576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Статистика жанров по оценкам критиков и продажам</a:t>
            </a:r>
            <a:endParaRPr/>
          </a:p>
        </p:txBody>
      </p:sp>
      <p:sp>
        <p:nvSpPr>
          <p:cNvPr id="867539040" name="Рисунок 3"/>
          <p:cNvSpPr/>
          <p:nvPr/>
        </p:nvSpPr>
        <p:spPr bwMode="auto">
          <a:xfrm rot="3513274">
            <a:off x="-1140127" y="2811304"/>
            <a:ext cx="3140399" cy="2549838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E8969B6-E91D-77B4-41C6-9499A8BE4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19</a:t>
            </a:fld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486319" y="771224"/>
            <a:ext cx="4933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Постановка задачи</a:t>
            </a:r>
            <a:endParaRPr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096000" y="0"/>
            <a:ext cx="6858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486319" y="1920059"/>
            <a:ext cx="494240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400">
                <a:solidFill>
                  <a:schemeClr val="bg1"/>
                </a:solidFill>
                <a:latin typeface="Montserrat"/>
              </a:rPr>
              <a:t>Провести комплексный анализ продаж компьютерных игр на основе датасета, содержащего информацию о продажах и оценках игр в разных регионах. </a:t>
            </a:r>
            <a:endParaRPr/>
          </a:p>
          <a:p>
            <a:pPr>
              <a:defRPr/>
            </a:pPr>
            <a:r>
              <a:rPr lang="ru-RU" sz="2400">
                <a:solidFill>
                  <a:schemeClr val="bg1"/>
                </a:solidFill>
                <a:latin typeface="Montserrat"/>
              </a:rPr>
              <a:t>Данные которого извлечены из веб-ресурса vgchartz.com</a:t>
            </a:r>
            <a:endParaRPr/>
          </a:p>
          <a:p>
            <a:pPr>
              <a:defRPr/>
            </a:pPr>
            <a:endParaRPr lang="ru-RU" sz="2400">
              <a:solidFill>
                <a:schemeClr val="bg1"/>
              </a:solidFill>
              <a:latin typeface="Montserrat"/>
            </a:endParaRPr>
          </a:p>
          <a:p>
            <a:pPr>
              <a:defRPr/>
            </a:pPr>
            <a:r>
              <a:rPr lang="ru-RU" sz="1800">
                <a:solidFill>
                  <a:schemeClr val="bg1"/>
                </a:solidFill>
                <a:latin typeface="Montserrat"/>
              </a:rPr>
              <a:t>*датасет опубликован на kaggle.com</a:t>
            </a:r>
            <a:endParaRPr lang="ru-RU" sz="2400">
              <a:solidFill>
                <a:schemeClr val="bg1"/>
              </a:solidFill>
              <a:latin typeface="Montserrat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3236E05-7FDD-7DE2-F191-45026FE9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</a:t>
            </a:fld>
            <a:endParaRPr lang="ru-RU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Рисунок 2"/>
          <p:cNvSpPr/>
          <p:nvPr/>
        </p:nvSpPr>
        <p:spPr bwMode="auto">
          <a:xfrm>
            <a:off x="0" y="851108"/>
            <a:ext cx="1671577" cy="2006392"/>
          </a:xfrm>
          <a:custGeom>
            <a:avLst/>
            <a:gdLst>
              <a:gd name="connsiteX0" fmla="*/ 411280 w 539653"/>
              <a:gd name="connsiteY0" fmla="*/ 41308 h 647745"/>
              <a:gd name="connsiteX1" fmla="*/ 464620 w 539653"/>
              <a:gd name="connsiteY1" fmla="*/ 173705 h 647745"/>
              <a:gd name="connsiteX2" fmla="*/ 537962 w 539653"/>
              <a:gd name="connsiteY2" fmla="*/ 299435 h 647745"/>
              <a:gd name="connsiteX3" fmla="*/ 482717 w 539653"/>
              <a:gd name="connsiteY3" fmla="*/ 403258 h 647745"/>
              <a:gd name="connsiteX4" fmla="*/ 347462 w 539653"/>
              <a:gd name="connsiteY4" fmla="*/ 464218 h 647745"/>
              <a:gd name="connsiteX5" fmla="*/ 252212 w 539653"/>
              <a:gd name="connsiteY5" fmla="*/ 643288 h 647745"/>
              <a:gd name="connsiteX6" fmla="*/ 117910 w 539653"/>
              <a:gd name="connsiteY6" fmla="*/ 560420 h 647745"/>
              <a:gd name="connsiteX7" fmla="*/ 752 w 539653"/>
              <a:gd name="connsiteY7" fmla="*/ 455645 h 647745"/>
              <a:gd name="connsiteX8" fmla="*/ 42662 w 539653"/>
              <a:gd name="connsiteY8" fmla="*/ 297530 h 647745"/>
              <a:gd name="connsiteX9" fmla="*/ 15040 w 539653"/>
              <a:gd name="connsiteY9" fmla="*/ 127985 h 647745"/>
              <a:gd name="connsiteX10" fmla="*/ 82667 w 539653"/>
              <a:gd name="connsiteY10" fmla="*/ 350 h 647745"/>
              <a:gd name="connsiteX11" fmla="*/ 259832 w 539653"/>
              <a:gd name="connsiteY11" fmla="*/ 56548 h 647745"/>
              <a:gd name="connsiteX12" fmla="*/ 411280 w 539653"/>
              <a:gd name="connsiteY12" fmla="*/ 41308 h 64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9653" h="647745" extrusionOk="0">
                <a:moveTo>
                  <a:pt x="411280" y="41308"/>
                </a:moveTo>
                <a:cubicBezTo>
                  <a:pt x="441760" y="56548"/>
                  <a:pt x="442712" y="123223"/>
                  <a:pt x="464620" y="173705"/>
                </a:cubicBezTo>
                <a:cubicBezTo>
                  <a:pt x="486527" y="224188"/>
                  <a:pt x="528437" y="259430"/>
                  <a:pt x="537962" y="299435"/>
                </a:cubicBezTo>
                <a:cubicBezTo>
                  <a:pt x="546535" y="338488"/>
                  <a:pt x="522722" y="384208"/>
                  <a:pt x="482717" y="403258"/>
                </a:cubicBezTo>
                <a:cubicBezTo>
                  <a:pt x="442712" y="422308"/>
                  <a:pt x="386515" y="414688"/>
                  <a:pt x="347462" y="464218"/>
                </a:cubicBezTo>
                <a:cubicBezTo>
                  <a:pt x="308410" y="514700"/>
                  <a:pt x="286502" y="621380"/>
                  <a:pt x="252212" y="643288"/>
                </a:cubicBezTo>
                <a:cubicBezTo>
                  <a:pt x="216970" y="665195"/>
                  <a:pt x="170297" y="602330"/>
                  <a:pt x="117910" y="560420"/>
                </a:cubicBezTo>
                <a:cubicBezTo>
                  <a:pt x="65522" y="517558"/>
                  <a:pt x="8372" y="496603"/>
                  <a:pt x="752" y="455645"/>
                </a:cubicBezTo>
                <a:cubicBezTo>
                  <a:pt x="-5915" y="414688"/>
                  <a:pt x="36947" y="353728"/>
                  <a:pt x="42662" y="297530"/>
                </a:cubicBezTo>
                <a:cubicBezTo>
                  <a:pt x="49330" y="240380"/>
                  <a:pt x="17897" y="187040"/>
                  <a:pt x="15040" y="127985"/>
                </a:cubicBezTo>
                <a:cubicBezTo>
                  <a:pt x="12182" y="69883"/>
                  <a:pt x="36947" y="6065"/>
                  <a:pt x="82667" y="350"/>
                </a:cubicBezTo>
                <a:cubicBezTo>
                  <a:pt x="129340" y="-4412"/>
                  <a:pt x="196967" y="48928"/>
                  <a:pt x="259832" y="56548"/>
                </a:cubicBezTo>
                <a:cubicBezTo>
                  <a:pt x="322697" y="65120"/>
                  <a:pt x="381752" y="27020"/>
                  <a:pt x="411280" y="41308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Рисунок 3"/>
          <p:cNvSpPr/>
          <p:nvPr/>
        </p:nvSpPr>
        <p:spPr bwMode="auto">
          <a:xfrm>
            <a:off x="9535650" y="2857500"/>
            <a:ext cx="3204716" cy="4485946"/>
          </a:xfrm>
          <a:custGeom>
            <a:avLst/>
            <a:gdLst>
              <a:gd name="connsiteX0" fmla="*/ 482522 w 609330"/>
              <a:gd name="connsiteY0" fmla="*/ 50030 h 852937"/>
              <a:gd name="connsiteX1" fmla="*/ 601584 w 609330"/>
              <a:gd name="connsiteY1" fmla="*/ 212907 h 852937"/>
              <a:gd name="connsiteX2" fmla="*/ 583487 w 609330"/>
              <a:gd name="connsiteY2" fmla="*/ 395787 h 852937"/>
              <a:gd name="connsiteX3" fmla="*/ 510144 w 609330"/>
              <a:gd name="connsiteY3" fmla="*/ 553902 h 852937"/>
              <a:gd name="connsiteX4" fmla="*/ 463472 w 609330"/>
              <a:gd name="connsiteY4" fmla="*/ 765357 h 852937"/>
              <a:gd name="connsiteX5" fmla="*/ 280592 w 609330"/>
              <a:gd name="connsiteY5" fmla="*/ 852987 h 852937"/>
              <a:gd name="connsiteX6" fmla="*/ 93902 w 609330"/>
              <a:gd name="connsiteY6" fmla="*/ 767262 h 852937"/>
              <a:gd name="connsiteX7" fmla="*/ 35799 w 609330"/>
              <a:gd name="connsiteY7" fmla="*/ 562475 h 852937"/>
              <a:gd name="connsiteX8" fmla="*/ 3414 w 609330"/>
              <a:gd name="connsiteY8" fmla="*/ 416742 h 852937"/>
              <a:gd name="connsiteX9" fmla="*/ 108189 w 609330"/>
              <a:gd name="connsiteY9" fmla="*/ 321492 h 852937"/>
              <a:gd name="connsiteX10" fmla="*/ 191057 w 609330"/>
              <a:gd name="connsiteY10" fmla="*/ 209097 h 852937"/>
              <a:gd name="connsiteX11" fmla="*/ 300594 w 609330"/>
              <a:gd name="connsiteY11" fmla="*/ 15740 h 852937"/>
              <a:gd name="connsiteX12" fmla="*/ 482522 w 609330"/>
              <a:gd name="connsiteY12" fmla="*/ 50030 h 85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330" h="852937" extrusionOk="0">
                <a:moveTo>
                  <a:pt x="482522" y="50030"/>
                </a:moveTo>
                <a:cubicBezTo>
                  <a:pt x="540624" y="92892"/>
                  <a:pt x="585392" y="150042"/>
                  <a:pt x="601584" y="212907"/>
                </a:cubicBezTo>
                <a:cubicBezTo>
                  <a:pt x="617777" y="274820"/>
                  <a:pt x="607299" y="342447"/>
                  <a:pt x="583487" y="395787"/>
                </a:cubicBezTo>
                <a:cubicBezTo>
                  <a:pt x="560627" y="449127"/>
                  <a:pt x="525384" y="490085"/>
                  <a:pt x="510144" y="553902"/>
                </a:cubicBezTo>
                <a:cubicBezTo>
                  <a:pt x="494904" y="618672"/>
                  <a:pt x="498714" y="706302"/>
                  <a:pt x="463472" y="765357"/>
                </a:cubicBezTo>
                <a:cubicBezTo>
                  <a:pt x="429182" y="824412"/>
                  <a:pt x="354887" y="852987"/>
                  <a:pt x="280592" y="852987"/>
                </a:cubicBezTo>
                <a:cubicBezTo>
                  <a:pt x="206297" y="852987"/>
                  <a:pt x="132002" y="823460"/>
                  <a:pt x="93902" y="767262"/>
                </a:cubicBezTo>
                <a:cubicBezTo>
                  <a:pt x="55802" y="710112"/>
                  <a:pt x="52944" y="626292"/>
                  <a:pt x="35799" y="562475"/>
                </a:cubicBezTo>
                <a:cubicBezTo>
                  <a:pt x="19607" y="497705"/>
                  <a:pt x="-9921" y="453890"/>
                  <a:pt x="3414" y="416742"/>
                </a:cubicBezTo>
                <a:cubicBezTo>
                  <a:pt x="15797" y="379595"/>
                  <a:pt x="70089" y="349115"/>
                  <a:pt x="108189" y="321492"/>
                </a:cubicBezTo>
                <a:cubicBezTo>
                  <a:pt x="145337" y="294822"/>
                  <a:pt x="165339" y="269105"/>
                  <a:pt x="191057" y="209097"/>
                </a:cubicBezTo>
                <a:cubicBezTo>
                  <a:pt x="216774" y="148137"/>
                  <a:pt x="249159" y="50982"/>
                  <a:pt x="300594" y="15740"/>
                </a:cubicBezTo>
                <a:cubicBezTo>
                  <a:pt x="352982" y="-18550"/>
                  <a:pt x="424419" y="8120"/>
                  <a:pt x="482522" y="5003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" name="TextBox 1"/>
          <p:cNvSpPr txBox="1"/>
          <p:nvPr/>
        </p:nvSpPr>
        <p:spPr bwMode="auto">
          <a:xfrm>
            <a:off x="1908810" y="272145"/>
            <a:ext cx="8384459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Статистика по издателю</a:t>
            </a:r>
          </a:p>
        </p:txBody>
      </p:sp>
      <p:pic>
        <p:nvPicPr>
          <p:cNvPr id="1235440721" name="Рисунок 12354407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168483" y="912584"/>
            <a:ext cx="7855032" cy="5195454"/>
          </a:xfrm>
          <a:prstGeom prst="rect">
            <a:avLst/>
          </a:prstGeo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BAB0091-07BD-7D62-A549-91A346080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20</a:t>
            </a:fld>
            <a:endParaRPr lang="ru-RU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9395890" name="Рисунок 2"/>
          <p:cNvSpPr/>
          <p:nvPr/>
        </p:nvSpPr>
        <p:spPr bwMode="auto">
          <a:xfrm>
            <a:off x="0" y="851107"/>
            <a:ext cx="1671576" cy="2006391"/>
          </a:xfrm>
          <a:custGeom>
            <a:avLst/>
            <a:gdLst>
              <a:gd name="connsiteX0" fmla="*/ 411280 w 539653"/>
              <a:gd name="connsiteY0" fmla="*/ 41308 h 647745"/>
              <a:gd name="connsiteX1" fmla="*/ 464620 w 539653"/>
              <a:gd name="connsiteY1" fmla="*/ 173705 h 647745"/>
              <a:gd name="connsiteX2" fmla="*/ 537962 w 539653"/>
              <a:gd name="connsiteY2" fmla="*/ 299435 h 647745"/>
              <a:gd name="connsiteX3" fmla="*/ 482717 w 539653"/>
              <a:gd name="connsiteY3" fmla="*/ 403258 h 647745"/>
              <a:gd name="connsiteX4" fmla="*/ 347462 w 539653"/>
              <a:gd name="connsiteY4" fmla="*/ 464218 h 647745"/>
              <a:gd name="connsiteX5" fmla="*/ 252212 w 539653"/>
              <a:gd name="connsiteY5" fmla="*/ 643288 h 647745"/>
              <a:gd name="connsiteX6" fmla="*/ 117910 w 539653"/>
              <a:gd name="connsiteY6" fmla="*/ 560420 h 647745"/>
              <a:gd name="connsiteX7" fmla="*/ 752 w 539653"/>
              <a:gd name="connsiteY7" fmla="*/ 455645 h 647745"/>
              <a:gd name="connsiteX8" fmla="*/ 42662 w 539653"/>
              <a:gd name="connsiteY8" fmla="*/ 297530 h 647745"/>
              <a:gd name="connsiteX9" fmla="*/ 15040 w 539653"/>
              <a:gd name="connsiteY9" fmla="*/ 127985 h 647745"/>
              <a:gd name="connsiteX10" fmla="*/ 82667 w 539653"/>
              <a:gd name="connsiteY10" fmla="*/ 350 h 647745"/>
              <a:gd name="connsiteX11" fmla="*/ 259832 w 539653"/>
              <a:gd name="connsiteY11" fmla="*/ 56548 h 647745"/>
              <a:gd name="connsiteX12" fmla="*/ 411280 w 539653"/>
              <a:gd name="connsiteY12" fmla="*/ 41308 h 64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9653" h="647745" extrusionOk="0">
                <a:moveTo>
                  <a:pt x="411280" y="41308"/>
                </a:moveTo>
                <a:cubicBezTo>
                  <a:pt x="441760" y="56548"/>
                  <a:pt x="442712" y="123223"/>
                  <a:pt x="464620" y="173705"/>
                </a:cubicBezTo>
                <a:cubicBezTo>
                  <a:pt x="486527" y="224188"/>
                  <a:pt x="528437" y="259430"/>
                  <a:pt x="537962" y="299435"/>
                </a:cubicBezTo>
                <a:cubicBezTo>
                  <a:pt x="546535" y="338488"/>
                  <a:pt x="522722" y="384208"/>
                  <a:pt x="482717" y="403258"/>
                </a:cubicBezTo>
                <a:cubicBezTo>
                  <a:pt x="442712" y="422308"/>
                  <a:pt x="386515" y="414688"/>
                  <a:pt x="347462" y="464218"/>
                </a:cubicBezTo>
                <a:cubicBezTo>
                  <a:pt x="308410" y="514700"/>
                  <a:pt x="286502" y="621380"/>
                  <a:pt x="252212" y="643288"/>
                </a:cubicBezTo>
                <a:cubicBezTo>
                  <a:pt x="216970" y="665195"/>
                  <a:pt x="170297" y="602330"/>
                  <a:pt x="117910" y="560420"/>
                </a:cubicBezTo>
                <a:cubicBezTo>
                  <a:pt x="65522" y="517558"/>
                  <a:pt x="8372" y="496603"/>
                  <a:pt x="752" y="455645"/>
                </a:cubicBezTo>
                <a:cubicBezTo>
                  <a:pt x="-5915" y="414688"/>
                  <a:pt x="36947" y="353728"/>
                  <a:pt x="42662" y="297530"/>
                </a:cubicBezTo>
                <a:cubicBezTo>
                  <a:pt x="49330" y="240380"/>
                  <a:pt x="17897" y="187040"/>
                  <a:pt x="15040" y="127985"/>
                </a:cubicBezTo>
                <a:cubicBezTo>
                  <a:pt x="12182" y="69883"/>
                  <a:pt x="36947" y="6065"/>
                  <a:pt x="82667" y="350"/>
                </a:cubicBezTo>
                <a:cubicBezTo>
                  <a:pt x="129340" y="-4412"/>
                  <a:pt x="196967" y="48928"/>
                  <a:pt x="259832" y="56548"/>
                </a:cubicBezTo>
                <a:cubicBezTo>
                  <a:pt x="322697" y="65120"/>
                  <a:pt x="381752" y="27020"/>
                  <a:pt x="411280" y="41308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974504284" name="Рисунок 3"/>
          <p:cNvSpPr/>
          <p:nvPr/>
        </p:nvSpPr>
        <p:spPr bwMode="auto">
          <a:xfrm>
            <a:off x="9535650" y="2857500"/>
            <a:ext cx="3204716" cy="4485945"/>
          </a:xfrm>
          <a:custGeom>
            <a:avLst/>
            <a:gdLst>
              <a:gd name="connsiteX0" fmla="*/ 482522 w 609330"/>
              <a:gd name="connsiteY0" fmla="*/ 50030 h 852937"/>
              <a:gd name="connsiteX1" fmla="*/ 601584 w 609330"/>
              <a:gd name="connsiteY1" fmla="*/ 212907 h 852937"/>
              <a:gd name="connsiteX2" fmla="*/ 583487 w 609330"/>
              <a:gd name="connsiteY2" fmla="*/ 395787 h 852937"/>
              <a:gd name="connsiteX3" fmla="*/ 510144 w 609330"/>
              <a:gd name="connsiteY3" fmla="*/ 553902 h 852937"/>
              <a:gd name="connsiteX4" fmla="*/ 463472 w 609330"/>
              <a:gd name="connsiteY4" fmla="*/ 765357 h 852937"/>
              <a:gd name="connsiteX5" fmla="*/ 280592 w 609330"/>
              <a:gd name="connsiteY5" fmla="*/ 852987 h 852937"/>
              <a:gd name="connsiteX6" fmla="*/ 93902 w 609330"/>
              <a:gd name="connsiteY6" fmla="*/ 767262 h 852937"/>
              <a:gd name="connsiteX7" fmla="*/ 35799 w 609330"/>
              <a:gd name="connsiteY7" fmla="*/ 562475 h 852937"/>
              <a:gd name="connsiteX8" fmla="*/ 3414 w 609330"/>
              <a:gd name="connsiteY8" fmla="*/ 416742 h 852937"/>
              <a:gd name="connsiteX9" fmla="*/ 108189 w 609330"/>
              <a:gd name="connsiteY9" fmla="*/ 321492 h 852937"/>
              <a:gd name="connsiteX10" fmla="*/ 191057 w 609330"/>
              <a:gd name="connsiteY10" fmla="*/ 209097 h 852937"/>
              <a:gd name="connsiteX11" fmla="*/ 300594 w 609330"/>
              <a:gd name="connsiteY11" fmla="*/ 15740 h 852937"/>
              <a:gd name="connsiteX12" fmla="*/ 482522 w 609330"/>
              <a:gd name="connsiteY12" fmla="*/ 50030 h 85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330" h="852937" extrusionOk="0">
                <a:moveTo>
                  <a:pt x="482522" y="50030"/>
                </a:moveTo>
                <a:cubicBezTo>
                  <a:pt x="540624" y="92892"/>
                  <a:pt x="585392" y="150042"/>
                  <a:pt x="601584" y="212907"/>
                </a:cubicBezTo>
                <a:cubicBezTo>
                  <a:pt x="617777" y="274820"/>
                  <a:pt x="607299" y="342447"/>
                  <a:pt x="583487" y="395787"/>
                </a:cubicBezTo>
                <a:cubicBezTo>
                  <a:pt x="560627" y="449127"/>
                  <a:pt x="525384" y="490085"/>
                  <a:pt x="510144" y="553902"/>
                </a:cubicBezTo>
                <a:cubicBezTo>
                  <a:pt x="494904" y="618672"/>
                  <a:pt x="498714" y="706302"/>
                  <a:pt x="463472" y="765357"/>
                </a:cubicBezTo>
                <a:cubicBezTo>
                  <a:pt x="429182" y="824412"/>
                  <a:pt x="354887" y="852987"/>
                  <a:pt x="280592" y="852987"/>
                </a:cubicBezTo>
                <a:cubicBezTo>
                  <a:pt x="206297" y="852987"/>
                  <a:pt x="132002" y="823460"/>
                  <a:pt x="93902" y="767262"/>
                </a:cubicBezTo>
                <a:cubicBezTo>
                  <a:pt x="55802" y="710112"/>
                  <a:pt x="52944" y="626292"/>
                  <a:pt x="35799" y="562475"/>
                </a:cubicBezTo>
                <a:cubicBezTo>
                  <a:pt x="19607" y="497705"/>
                  <a:pt x="-9921" y="453890"/>
                  <a:pt x="3414" y="416742"/>
                </a:cubicBezTo>
                <a:cubicBezTo>
                  <a:pt x="15797" y="379595"/>
                  <a:pt x="70089" y="349115"/>
                  <a:pt x="108189" y="321492"/>
                </a:cubicBezTo>
                <a:cubicBezTo>
                  <a:pt x="145337" y="294822"/>
                  <a:pt x="165339" y="269105"/>
                  <a:pt x="191057" y="209097"/>
                </a:cubicBezTo>
                <a:cubicBezTo>
                  <a:pt x="216774" y="148137"/>
                  <a:pt x="249159" y="50982"/>
                  <a:pt x="300594" y="15740"/>
                </a:cubicBezTo>
                <a:cubicBezTo>
                  <a:pt x="352982" y="-18550"/>
                  <a:pt x="424419" y="8120"/>
                  <a:pt x="482522" y="5003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823357328" name="TextBox 1"/>
          <p:cNvSpPr txBox="1"/>
          <p:nvPr/>
        </p:nvSpPr>
        <p:spPr bwMode="auto">
          <a:xfrm>
            <a:off x="1908810" y="272145"/>
            <a:ext cx="8386620" cy="118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Количество продаж и общее кол-во выпущенных игр по издателю</a:t>
            </a:r>
            <a:endParaRPr/>
          </a:p>
        </p:txBody>
      </p:sp>
      <p:pic>
        <p:nvPicPr>
          <p:cNvPr id="1833600126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249935" y="2175015"/>
            <a:ext cx="5485465" cy="2774625"/>
          </a:xfrm>
          <a:prstGeom prst="roundRect">
            <a:avLst>
              <a:gd name="adj" fmla="val 7530"/>
            </a:avLst>
          </a:prstGeom>
          <a:noFill/>
        </p:spPr>
      </p:pic>
      <p:pic>
        <p:nvPicPr>
          <p:cNvPr id="1631137662" name="Picture 2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6447369" y="2175015"/>
            <a:ext cx="5566558" cy="2815642"/>
          </a:xfrm>
          <a:prstGeom prst="roundRect">
            <a:avLst>
              <a:gd name="adj" fmla="val 5236"/>
            </a:avLst>
          </a:prstGeom>
          <a:noFill/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449A279-AAE8-F4A2-61AA-50107156A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21</a:t>
            </a:fld>
            <a:endParaRPr lang="ru-RU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5146061" name="Рисунок 2"/>
          <p:cNvSpPr/>
          <p:nvPr/>
        </p:nvSpPr>
        <p:spPr bwMode="auto">
          <a:xfrm>
            <a:off x="0" y="851107"/>
            <a:ext cx="1671576" cy="2006391"/>
          </a:xfrm>
          <a:custGeom>
            <a:avLst/>
            <a:gdLst>
              <a:gd name="connsiteX0" fmla="*/ 411280 w 539653"/>
              <a:gd name="connsiteY0" fmla="*/ 41308 h 647745"/>
              <a:gd name="connsiteX1" fmla="*/ 464620 w 539653"/>
              <a:gd name="connsiteY1" fmla="*/ 173705 h 647745"/>
              <a:gd name="connsiteX2" fmla="*/ 537962 w 539653"/>
              <a:gd name="connsiteY2" fmla="*/ 299435 h 647745"/>
              <a:gd name="connsiteX3" fmla="*/ 482717 w 539653"/>
              <a:gd name="connsiteY3" fmla="*/ 403258 h 647745"/>
              <a:gd name="connsiteX4" fmla="*/ 347462 w 539653"/>
              <a:gd name="connsiteY4" fmla="*/ 464218 h 647745"/>
              <a:gd name="connsiteX5" fmla="*/ 252212 w 539653"/>
              <a:gd name="connsiteY5" fmla="*/ 643288 h 647745"/>
              <a:gd name="connsiteX6" fmla="*/ 117910 w 539653"/>
              <a:gd name="connsiteY6" fmla="*/ 560420 h 647745"/>
              <a:gd name="connsiteX7" fmla="*/ 752 w 539653"/>
              <a:gd name="connsiteY7" fmla="*/ 455645 h 647745"/>
              <a:gd name="connsiteX8" fmla="*/ 42662 w 539653"/>
              <a:gd name="connsiteY8" fmla="*/ 297530 h 647745"/>
              <a:gd name="connsiteX9" fmla="*/ 15040 w 539653"/>
              <a:gd name="connsiteY9" fmla="*/ 127985 h 647745"/>
              <a:gd name="connsiteX10" fmla="*/ 82667 w 539653"/>
              <a:gd name="connsiteY10" fmla="*/ 350 h 647745"/>
              <a:gd name="connsiteX11" fmla="*/ 259832 w 539653"/>
              <a:gd name="connsiteY11" fmla="*/ 56548 h 647745"/>
              <a:gd name="connsiteX12" fmla="*/ 411280 w 539653"/>
              <a:gd name="connsiteY12" fmla="*/ 41308 h 64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9653" h="647745" extrusionOk="0">
                <a:moveTo>
                  <a:pt x="411280" y="41308"/>
                </a:moveTo>
                <a:cubicBezTo>
                  <a:pt x="441760" y="56548"/>
                  <a:pt x="442712" y="123223"/>
                  <a:pt x="464620" y="173705"/>
                </a:cubicBezTo>
                <a:cubicBezTo>
                  <a:pt x="486527" y="224188"/>
                  <a:pt x="528437" y="259430"/>
                  <a:pt x="537962" y="299435"/>
                </a:cubicBezTo>
                <a:cubicBezTo>
                  <a:pt x="546535" y="338488"/>
                  <a:pt x="522722" y="384208"/>
                  <a:pt x="482717" y="403258"/>
                </a:cubicBezTo>
                <a:cubicBezTo>
                  <a:pt x="442712" y="422308"/>
                  <a:pt x="386515" y="414688"/>
                  <a:pt x="347462" y="464218"/>
                </a:cubicBezTo>
                <a:cubicBezTo>
                  <a:pt x="308410" y="514700"/>
                  <a:pt x="286502" y="621380"/>
                  <a:pt x="252212" y="643288"/>
                </a:cubicBezTo>
                <a:cubicBezTo>
                  <a:pt x="216970" y="665195"/>
                  <a:pt x="170297" y="602330"/>
                  <a:pt x="117910" y="560420"/>
                </a:cubicBezTo>
                <a:cubicBezTo>
                  <a:pt x="65522" y="517558"/>
                  <a:pt x="8372" y="496603"/>
                  <a:pt x="752" y="455645"/>
                </a:cubicBezTo>
                <a:cubicBezTo>
                  <a:pt x="-5915" y="414688"/>
                  <a:pt x="36947" y="353728"/>
                  <a:pt x="42662" y="297530"/>
                </a:cubicBezTo>
                <a:cubicBezTo>
                  <a:pt x="49330" y="240380"/>
                  <a:pt x="17897" y="187040"/>
                  <a:pt x="15040" y="127985"/>
                </a:cubicBezTo>
                <a:cubicBezTo>
                  <a:pt x="12182" y="69883"/>
                  <a:pt x="36947" y="6065"/>
                  <a:pt x="82667" y="350"/>
                </a:cubicBezTo>
                <a:cubicBezTo>
                  <a:pt x="129340" y="-4412"/>
                  <a:pt x="196967" y="48928"/>
                  <a:pt x="259832" y="56548"/>
                </a:cubicBezTo>
                <a:cubicBezTo>
                  <a:pt x="322697" y="65120"/>
                  <a:pt x="381752" y="27020"/>
                  <a:pt x="411280" y="41308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843284325" name="Рисунок 3"/>
          <p:cNvSpPr/>
          <p:nvPr/>
        </p:nvSpPr>
        <p:spPr bwMode="auto">
          <a:xfrm>
            <a:off x="9535650" y="2857500"/>
            <a:ext cx="3204716" cy="4485945"/>
          </a:xfrm>
          <a:custGeom>
            <a:avLst/>
            <a:gdLst>
              <a:gd name="connsiteX0" fmla="*/ 482522 w 609330"/>
              <a:gd name="connsiteY0" fmla="*/ 50030 h 852937"/>
              <a:gd name="connsiteX1" fmla="*/ 601584 w 609330"/>
              <a:gd name="connsiteY1" fmla="*/ 212907 h 852937"/>
              <a:gd name="connsiteX2" fmla="*/ 583487 w 609330"/>
              <a:gd name="connsiteY2" fmla="*/ 395787 h 852937"/>
              <a:gd name="connsiteX3" fmla="*/ 510144 w 609330"/>
              <a:gd name="connsiteY3" fmla="*/ 553902 h 852937"/>
              <a:gd name="connsiteX4" fmla="*/ 463472 w 609330"/>
              <a:gd name="connsiteY4" fmla="*/ 765357 h 852937"/>
              <a:gd name="connsiteX5" fmla="*/ 280592 w 609330"/>
              <a:gd name="connsiteY5" fmla="*/ 852987 h 852937"/>
              <a:gd name="connsiteX6" fmla="*/ 93902 w 609330"/>
              <a:gd name="connsiteY6" fmla="*/ 767262 h 852937"/>
              <a:gd name="connsiteX7" fmla="*/ 35799 w 609330"/>
              <a:gd name="connsiteY7" fmla="*/ 562475 h 852937"/>
              <a:gd name="connsiteX8" fmla="*/ 3414 w 609330"/>
              <a:gd name="connsiteY8" fmla="*/ 416742 h 852937"/>
              <a:gd name="connsiteX9" fmla="*/ 108189 w 609330"/>
              <a:gd name="connsiteY9" fmla="*/ 321492 h 852937"/>
              <a:gd name="connsiteX10" fmla="*/ 191057 w 609330"/>
              <a:gd name="connsiteY10" fmla="*/ 209097 h 852937"/>
              <a:gd name="connsiteX11" fmla="*/ 300594 w 609330"/>
              <a:gd name="connsiteY11" fmla="*/ 15740 h 852937"/>
              <a:gd name="connsiteX12" fmla="*/ 482522 w 609330"/>
              <a:gd name="connsiteY12" fmla="*/ 50030 h 852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330" h="852937" extrusionOk="0">
                <a:moveTo>
                  <a:pt x="482522" y="50030"/>
                </a:moveTo>
                <a:cubicBezTo>
                  <a:pt x="540624" y="92892"/>
                  <a:pt x="585392" y="150042"/>
                  <a:pt x="601584" y="212907"/>
                </a:cubicBezTo>
                <a:cubicBezTo>
                  <a:pt x="617777" y="274820"/>
                  <a:pt x="607299" y="342447"/>
                  <a:pt x="583487" y="395787"/>
                </a:cubicBezTo>
                <a:cubicBezTo>
                  <a:pt x="560627" y="449127"/>
                  <a:pt x="525384" y="490085"/>
                  <a:pt x="510144" y="553902"/>
                </a:cubicBezTo>
                <a:cubicBezTo>
                  <a:pt x="494904" y="618672"/>
                  <a:pt x="498714" y="706302"/>
                  <a:pt x="463472" y="765357"/>
                </a:cubicBezTo>
                <a:cubicBezTo>
                  <a:pt x="429182" y="824412"/>
                  <a:pt x="354887" y="852987"/>
                  <a:pt x="280592" y="852987"/>
                </a:cubicBezTo>
                <a:cubicBezTo>
                  <a:pt x="206297" y="852987"/>
                  <a:pt x="132002" y="823460"/>
                  <a:pt x="93902" y="767262"/>
                </a:cubicBezTo>
                <a:cubicBezTo>
                  <a:pt x="55802" y="710112"/>
                  <a:pt x="52944" y="626292"/>
                  <a:pt x="35799" y="562475"/>
                </a:cubicBezTo>
                <a:cubicBezTo>
                  <a:pt x="19607" y="497705"/>
                  <a:pt x="-9921" y="453890"/>
                  <a:pt x="3414" y="416742"/>
                </a:cubicBezTo>
                <a:cubicBezTo>
                  <a:pt x="15797" y="379595"/>
                  <a:pt x="70089" y="349115"/>
                  <a:pt x="108189" y="321492"/>
                </a:cubicBezTo>
                <a:cubicBezTo>
                  <a:pt x="145337" y="294822"/>
                  <a:pt x="165339" y="269105"/>
                  <a:pt x="191057" y="209097"/>
                </a:cubicBezTo>
                <a:cubicBezTo>
                  <a:pt x="216774" y="148137"/>
                  <a:pt x="249159" y="50982"/>
                  <a:pt x="300594" y="15740"/>
                </a:cubicBezTo>
                <a:cubicBezTo>
                  <a:pt x="352982" y="-18550"/>
                  <a:pt x="424419" y="8120"/>
                  <a:pt x="482522" y="5003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969278065" name="TextBox 1"/>
          <p:cNvSpPr txBox="1"/>
          <p:nvPr/>
        </p:nvSpPr>
        <p:spPr bwMode="auto">
          <a:xfrm>
            <a:off x="1908810" y="272145"/>
            <a:ext cx="8386620" cy="118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Количество продаж и общее кол-во выпущенных игр по издателю</a:t>
            </a:r>
            <a:endParaRPr/>
          </a:p>
        </p:txBody>
      </p:sp>
      <p:pic>
        <p:nvPicPr>
          <p:cNvPr id="1045617835" name="Рисунок 1045617834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2569327" y="1639577"/>
            <a:ext cx="7065583" cy="4833463"/>
          </a:xfrm>
          <a:prstGeom prst="flowChartAlternateProcess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BC6183F-3CC1-279B-0AB8-DC349FB7F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22</a:t>
            </a:fld>
            <a:endParaRPr lang="ru-RU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447675" y="0"/>
            <a:ext cx="11144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Предсказание показателей следующей игры из серии</a:t>
            </a:r>
            <a:r>
              <a:rPr lang="en-US" sz="3600">
                <a:solidFill>
                  <a:schemeClr val="bg1"/>
                </a:solidFill>
                <a:latin typeface="Montserrat"/>
              </a:rPr>
              <a:t> </a:t>
            </a:r>
            <a:r>
              <a:rPr lang="ru-RU" sz="3600">
                <a:solidFill>
                  <a:schemeClr val="bg1"/>
                </a:solidFill>
                <a:latin typeface="Montserrat"/>
              </a:rPr>
              <a:t>(Случайное дерево)</a:t>
            </a:r>
            <a:endParaRPr/>
          </a:p>
        </p:txBody>
      </p:sp>
      <p:pic>
        <p:nvPicPr>
          <p:cNvPr id="51001615" name="Рисунок 510016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1936518" y="1404545"/>
            <a:ext cx="8166562" cy="5041895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AC70497-487E-8B50-F845-BD4C71A6D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23</a:t>
            </a:fld>
            <a:endParaRPr lang="ru-RU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447674" y="0"/>
            <a:ext cx="11147489" cy="118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Прогноз показателей следующей игры из серии </a:t>
            </a:r>
            <a:r>
              <a:rPr lang="en-US" sz="3600">
                <a:solidFill>
                  <a:schemeClr val="bg1"/>
                </a:solidFill>
                <a:latin typeface="Montserrat"/>
              </a:rPr>
              <a:t>(</a:t>
            </a:r>
            <a:r>
              <a:rPr lang="ru-RU" sz="3600">
                <a:solidFill>
                  <a:schemeClr val="bg1"/>
                </a:solidFill>
                <a:latin typeface="Montserrat"/>
              </a:rPr>
              <a:t>Линейная регрессия)</a:t>
            </a:r>
            <a:endParaRPr/>
          </a:p>
        </p:txBody>
      </p:sp>
      <p:pic>
        <p:nvPicPr>
          <p:cNvPr id="877628093" name="Рисунок 87762809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365342" y="1468334"/>
            <a:ext cx="7312155" cy="461523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1FC42BF-25EB-2770-A296-11225CED6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24</a:t>
            </a:fld>
            <a:endParaRPr lang="ru-RU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527885" y="120316"/>
            <a:ext cx="1114748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Сравнение прогноза оценок критиков модели и вышедшей игры после </a:t>
            </a:r>
            <a:r>
              <a:rPr lang="ru-RU" sz="3600" err="1">
                <a:solidFill>
                  <a:schemeClr val="bg1"/>
                </a:solidFill>
                <a:latin typeface="Montserrat"/>
              </a:rPr>
              <a:t>CoD</a:t>
            </a:r>
            <a:r>
              <a:rPr lang="ru-RU" sz="3600">
                <a:solidFill>
                  <a:schemeClr val="bg1"/>
                </a:solidFill>
                <a:latin typeface="Montserrat"/>
              </a:rPr>
              <a:t> WW II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1FC42BF-25EB-2770-A296-11225CED6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25</a:t>
            </a:fld>
            <a:endParaRPr lang="ru-RU"/>
          </a:p>
        </p:txBody>
      </p:sp>
      <p:pic>
        <p:nvPicPr>
          <p:cNvPr id="5" name="Рисунок 4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9ACE9E40-A0E5-4587-8178-77A691185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2198" y="2090133"/>
            <a:ext cx="4535413" cy="2351164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Шриф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6D2BEED-9FB4-1291-6F8B-DB4FC917D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83" y="2090057"/>
            <a:ext cx="6501795" cy="235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22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36776B-9D4C-4830-BCC0-5DAF1EE7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5C57AE-0E76-4411-867A-FC4A367B5CF3}" type="slidenum">
              <a:rPr lang="ru-RU"/>
              <a:t>26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548A42-EECA-0D77-0B70-3B74E91C6895}"/>
              </a:ext>
            </a:extLst>
          </p:cNvPr>
          <p:cNvSpPr txBox="1"/>
          <p:nvPr/>
        </p:nvSpPr>
        <p:spPr bwMode="auto">
          <a:xfrm>
            <a:off x="4817332" y="388076"/>
            <a:ext cx="25517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Гипотезы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A78163-8B31-8719-090F-C39962100971}"/>
              </a:ext>
            </a:extLst>
          </p:cNvPr>
          <p:cNvSpPr txBox="1"/>
          <p:nvPr/>
        </p:nvSpPr>
        <p:spPr bwMode="auto">
          <a:xfrm>
            <a:off x="574768" y="2229302"/>
            <a:ext cx="10787196" cy="26139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корреляции между оценками и продажами: опровергнута</a:t>
            </a: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bg1"/>
                </a:solidFill>
                <a:latin typeface="Montserrat"/>
                <a:ea typeface="Times New Roman"/>
                <a:cs typeface="Times New Roman"/>
              </a:rPr>
              <a:t>О популярности жанров и платформ: принята</a:t>
            </a:r>
            <a:endParaRPr lang="ru-RU" sz="2400" dirty="0">
              <a:solidFill>
                <a:schemeClr val="bg1"/>
              </a:solidFill>
              <a:latin typeface="Montserrat"/>
              <a:ea typeface="Aptos"/>
              <a:cs typeface="Times New Roman"/>
            </a:endParaRP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Об игровых региональных различиях: принята</a:t>
            </a: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предсказании продаж</a:t>
            </a:r>
            <a:r>
              <a:rPr lang="ru-RU" sz="240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: опровергнута</a:t>
            </a:r>
            <a:endParaRPr lang="ru-RU" sz="2400" dirty="0">
              <a:solidFill>
                <a:schemeClr val="bg1"/>
              </a:solidFill>
              <a:latin typeface="Montserrat"/>
              <a:ea typeface="Aptos"/>
              <a:cs typeface="Times New Roman"/>
            </a:endParaRP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влиянии разработчиков и издателей: принята</a:t>
            </a:r>
          </a:p>
        </p:txBody>
      </p:sp>
    </p:spTree>
    <p:extLst>
      <p:ext uri="{BB962C8B-B14F-4D97-AF65-F5344CB8AC3E}">
        <p14:creationId xmlns:p14="http://schemas.microsoft.com/office/powerpoint/2010/main" val="2000731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352424" y="319771"/>
            <a:ext cx="3524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Заключение</a:t>
            </a:r>
            <a:endParaRPr/>
          </a:p>
        </p:txBody>
      </p:sp>
      <p:sp>
        <p:nvSpPr>
          <p:cNvPr id="3" name="TextBox 2"/>
          <p:cNvSpPr txBox="1"/>
          <p:nvPr/>
        </p:nvSpPr>
        <p:spPr bwMode="auto">
          <a:xfrm>
            <a:off x="352425" y="1496825"/>
            <a:ext cx="56197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2400">
                <a:solidFill>
                  <a:schemeClr val="bg1"/>
                </a:solidFill>
                <a:latin typeface="Montserrat"/>
              </a:rPr>
              <a:t>Наше исследование предоставило глубокое понимание рынка компьютерных игр и выявило ключевые факторы, влияющие на их продажи. Эти выводы могут быть использованы для оптимизации стратегий разработки и маркетинга, что в конечном итоге приведет к более успешным и востребованным продуктам на рынке</a:t>
            </a: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096000" y="0"/>
            <a:ext cx="6858000" cy="685800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20845BC-97F7-D55B-B4D2-62895BB46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27</a:t>
            </a:fld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664F42-28A8-7335-F03B-BEED05422367}"/>
              </a:ext>
            </a:extLst>
          </p:cNvPr>
          <p:cNvSpPr txBox="1"/>
          <p:nvPr/>
        </p:nvSpPr>
        <p:spPr bwMode="auto">
          <a:xfrm>
            <a:off x="504462" y="444653"/>
            <a:ext cx="493340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Актуальность</a:t>
            </a:r>
            <a:endParaRPr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DFF0C0-C393-F44F-A751-7D1375253DBB}"/>
              </a:ext>
            </a:extLst>
          </p:cNvPr>
          <p:cNvSpPr txBox="1"/>
          <p:nvPr/>
        </p:nvSpPr>
        <p:spPr bwMode="auto">
          <a:xfrm>
            <a:off x="976175" y="2503867"/>
            <a:ext cx="493340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  <a:defRPr/>
            </a:pPr>
            <a:r>
              <a:rPr lang="ru-RU" sz="2400">
                <a:solidFill>
                  <a:srgbClr val="FFFFFF"/>
                </a:solidFill>
                <a:latin typeface="Montserrat"/>
                <a:cs typeface="Times New Roman"/>
              </a:rPr>
              <a:t>Экономическое значение</a:t>
            </a:r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25B50-FDE4-E69A-E2C3-91BFD4B7F1AB}"/>
              </a:ext>
            </a:extLst>
          </p:cNvPr>
          <p:cNvSpPr txBox="1"/>
          <p:nvPr/>
        </p:nvSpPr>
        <p:spPr bwMode="auto">
          <a:xfrm>
            <a:off x="976175" y="1714652"/>
            <a:ext cx="535069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  <a:defRPr/>
            </a:pPr>
            <a:r>
              <a:rPr lang="ru-RU" sz="2400">
                <a:solidFill>
                  <a:srgbClr val="FFFFFF"/>
                </a:solidFill>
                <a:latin typeface="Montserrat"/>
                <a:cs typeface="Times New Roman"/>
              </a:rPr>
              <a:t>Конкурентное преимущество</a:t>
            </a:r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C7F619-BA7A-954A-BB76-284AFB7C2B30}"/>
              </a:ext>
            </a:extLst>
          </p:cNvPr>
          <p:cNvSpPr txBox="1"/>
          <p:nvPr/>
        </p:nvSpPr>
        <p:spPr bwMode="auto">
          <a:xfrm>
            <a:off x="976175" y="3429152"/>
            <a:ext cx="493340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  <a:defRPr/>
            </a:pPr>
            <a:r>
              <a:rPr lang="ru-RU" sz="2400">
                <a:solidFill>
                  <a:srgbClr val="FFFFFF"/>
                </a:solidFill>
                <a:latin typeface="Montserrat"/>
                <a:cs typeface="Times New Roman"/>
              </a:rPr>
              <a:t>Развитие технологий</a:t>
            </a:r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087F8F-758F-726F-1624-5E6CD19E4278}"/>
              </a:ext>
            </a:extLst>
          </p:cNvPr>
          <p:cNvSpPr txBox="1"/>
          <p:nvPr/>
        </p:nvSpPr>
        <p:spPr bwMode="auto">
          <a:xfrm>
            <a:off x="976175" y="4263724"/>
            <a:ext cx="545047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  <a:defRPr/>
            </a:pPr>
            <a:r>
              <a:rPr lang="ru-RU" sz="2400">
                <a:solidFill>
                  <a:srgbClr val="FFFFFF"/>
                </a:solidFill>
                <a:latin typeface="Montserrat"/>
                <a:cs typeface="Times New Roman"/>
              </a:rPr>
              <a:t>Потребительские предпочтения</a:t>
            </a:r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0507CF51-C6A5-1217-F3B3-BB1BF34CEA39}"/>
              </a:ext>
            </a:extLst>
          </p:cNvPr>
          <p:cNvSpPr/>
          <p:nvPr/>
        </p:nvSpPr>
        <p:spPr bwMode="auto">
          <a:xfrm flipH="1">
            <a:off x="6420426" y="-181"/>
            <a:ext cx="5776065" cy="6859606"/>
          </a:xfrm>
          <a:prstGeom prst="rtTriangle">
            <a:avLst/>
          </a:pr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52A2A001-4055-22B6-F2E7-E48B92055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0967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6344196" y="224790"/>
            <a:ext cx="25517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Гипотезы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-762000" y="0"/>
            <a:ext cx="6858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6344196" y="1548946"/>
            <a:ext cx="5562054" cy="43277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корреляции между оценками и продажами</a:t>
            </a: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>
                <a:solidFill>
                  <a:schemeClr val="bg1"/>
                </a:solidFill>
                <a:latin typeface="Montserrat"/>
                <a:ea typeface="Times New Roman"/>
                <a:cs typeface="Times New Roman"/>
              </a:rPr>
              <a:t>О популярности жанров и платформ</a:t>
            </a:r>
            <a:endParaRPr lang="ru-RU" sz="2400">
              <a:solidFill>
                <a:schemeClr val="bg1"/>
              </a:solidFill>
              <a:latin typeface="Montserrat"/>
              <a:ea typeface="Aptos"/>
              <a:cs typeface="Times New Roman"/>
            </a:endParaRP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Об игровых региональных различиях</a:t>
            </a: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предсказании продаж</a:t>
            </a:r>
          </a:p>
          <a:p>
            <a:pPr marL="285750" indent="-285750">
              <a:lnSpc>
                <a:spcPct val="115999"/>
              </a:lnSpc>
              <a:spcAft>
                <a:spcPts val="800"/>
              </a:spcAft>
              <a:buFont typeface="Arial"/>
              <a:buChar char="•"/>
              <a:defRPr/>
            </a:pPr>
            <a:r>
              <a:rPr lang="ru-RU" sz="2400">
                <a:solidFill>
                  <a:schemeClr val="bg1"/>
                </a:solidFill>
                <a:latin typeface="Montserrat"/>
                <a:ea typeface="Aptos"/>
                <a:cs typeface="Times New Roman"/>
              </a:rPr>
              <a:t>О влиянии разработчиков и издателей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114CC2F-4D83-4A0C-4688-B9C844DF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4</a:t>
            </a:fld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Рисунок 3"/>
          <p:cNvSpPr/>
          <p:nvPr/>
        </p:nvSpPr>
        <p:spPr bwMode="auto">
          <a:xfrm>
            <a:off x="485755" y="4892022"/>
            <a:ext cx="2505494" cy="2646105"/>
          </a:xfrm>
          <a:custGeom>
            <a:avLst/>
            <a:gdLst>
              <a:gd name="connsiteX0" fmla="*/ 390620 w 660286"/>
              <a:gd name="connsiteY0" fmla="*/ 119050 h 697342"/>
              <a:gd name="connsiteX1" fmla="*/ 467773 w 660286"/>
              <a:gd name="connsiteY1" fmla="*/ 219063 h 697342"/>
              <a:gd name="connsiteX2" fmla="*/ 659225 w 660286"/>
              <a:gd name="connsiteY2" fmla="*/ 293358 h 697342"/>
              <a:gd name="connsiteX3" fmla="*/ 534448 w 660286"/>
              <a:gd name="connsiteY3" fmla="*/ 412420 h 697342"/>
              <a:gd name="connsiteX4" fmla="*/ 471583 w 660286"/>
              <a:gd name="connsiteY4" fmla="*/ 610540 h 697342"/>
              <a:gd name="connsiteX5" fmla="*/ 309658 w 660286"/>
              <a:gd name="connsiteY5" fmla="*/ 697218 h 697342"/>
              <a:gd name="connsiteX6" fmla="*/ 138208 w 660286"/>
              <a:gd name="connsiteY6" fmla="*/ 604825 h 697342"/>
              <a:gd name="connsiteX7" fmla="*/ 55340 w 660286"/>
              <a:gd name="connsiteY7" fmla="*/ 440995 h 697342"/>
              <a:gd name="connsiteX8" fmla="*/ 18193 w 660286"/>
              <a:gd name="connsiteY8" fmla="*/ 280023 h 697342"/>
              <a:gd name="connsiteX9" fmla="*/ 7715 w 660286"/>
              <a:gd name="connsiteY9" fmla="*/ 106668 h 697342"/>
              <a:gd name="connsiteX10" fmla="*/ 132493 w 660286"/>
              <a:gd name="connsiteY10" fmla="*/ 3798 h 697342"/>
              <a:gd name="connsiteX11" fmla="*/ 294418 w 660286"/>
              <a:gd name="connsiteY11" fmla="*/ 32373 h 697342"/>
              <a:gd name="connsiteX12" fmla="*/ 390620 w 660286"/>
              <a:gd name="connsiteY12" fmla="*/ 119050 h 697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60286" h="697342" extrusionOk="0">
                <a:moveTo>
                  <a:pt x="390620" y="119050"/>
                </a:moveTo>
                <a:cubicBezTo>
                  <a:pt x="407765" y="153340"/>
                  <a:pt x="408718" y="190488"/>
                  <a:pt x="467773" y="219063"/>
                </a:cubicBezTo>
                <a:cubicBezTo>
                  <a:pt x="527780" y="247638"/>
                  <a:pt x="646843" y="266688"/>
                  <a:pt x="659225" y="293358"/>
                </a:cubicBezTo>
                <a:cubicBezTo>
                  <a:pt x="671608" y="320028"/>
                  <a:pt x="577310" y="354318"/>
                  <a:pt x="534448" y="412420"/>
                </a:cubicBezTo>
                <a:cubicBezTo>
                  <a:pt x="491585" y="470523"/>
                  <a:pt x="500158" y="553390"/>
                  <a:pt x="471583" y="610540"/>
                </a:cubicBezTo>
                <a:cubicBezTo>
                  <a:pt x="442055" y="667690"/>
                  <a:pt x="375380" y="700075"/>
                  <a:pt x="309658" y="697218"/>
                </a:cubicBezTo>
                <a:cubicBezTo>
                  <a:pt x="244888" y="693408"/>
                  <a:pt x="181070" y="654355"/>
                  <a:pt x="138208" y="604825"/>
                </a:cubicBezTo>
                <a:cubicBezTo>
                  <a:pt x="94393" y="555295"/>
                  <a:pt x="71533" y="496240"/>
                  <a:pt x="55340" y="440995"/>
                </a:cubicBezTo>
                <a:cubicBezTo>
                  <a:pt x="39148" y="386703"/>
                  <a:pt x="30575" y="336220"/>
                  <a:pt x="18193" y="280023"/>
                </a:cubicBezTo>
                <a:cubicBezTo>
                  <a:pt x="5810" y="222873"/>
                  <a:pt x="-9430" y="158103"/>
                  <a:pt x="7715" y="106668"/>
                </a:cubicBezTo>
                <a:cubicBezTo>
                  <a:pt x="25813" y="55233"/>
                  <a:pt x="77248" y="16180"/>
                  <a:pt x="132493" y="3798"/>
                </a:cubicBezTo>
                <a:cubicBezTo>
                  <a:pt x="188690" y="-7632"/>
                  <a:pt x="247745" y="8560"/>
                  <a:pt x="294418" y="32373"/>
                </a:cubicBezTo>
                <a:cubicBezTo>
                  <a:pt x="341090" y="55233"/>
                  <a:pt x="373475" y="85713"/>
                  <a:pt x="390620" y="119050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5" name="Рисунок 2"/>
          <p:cNvSpPr/>
          <p:nvPr/>
        </p:nvSpPr>
        <p:spPr bwMode="auto">
          <a:xfrm>
            <a:off x="8694920" y="-308610"/>
            <a:ext cx="1671577" cy="2006392"/>
          </a:xfrm>
          <a:custGeom>
            <a:avLst/>
            <a:gdLst>
              <a:gd name="connsiteX0" fmla="*/ 411280 w 539653"/>
              <a:gd name="connsiteY0" fmla="*/ 41308 h 647745"/>
              <a:gd name="connsiteX1" fmla="*/ 464620 w 539653"/>
              <a:gd name="connsiteY1" fmla="*/ 173705 h 647745"/>
              <a:gd name="connsiteX2" fmla="*/ 537962 w 539653"/>
              <a:gd name="connsiteY2" fmla="*/ 299435 h 647745"/>
              <a:gd name="connsiteX3" fmla="*/ 482717 w 539653"/>
              <a:gd name="connsiteY3" fmla="*/ 403258 h 647745"/>
              <a:gd name="connsiteX4" fmla="*/ 347462 w 539653"/>
              <a:gd name="connsiteY4" fmla="*/ 464218 h 647745"/>
              <a:gd name="connsiteX5" fmla="*/ 252212 w 539653"/>
              <a:gd name="connsiteY5" fmla="*/ 643288 h 647745"/>
              <a:gd name="connsiteX6" fmla="*/ 117910 w 539653"/>
              <a:gd name="connsiteY6" fmla="*/ 560420 h 647745"/>
              <a:gd name="connsiteX7" fmla="*/ 752 w 539653"/>
              <a:gd name="connsiteY7" fmla="*/ 455645 h 647745"/>
              <a:gd name="connsiteX8" fmla="*/ 42662 w 539653"/>
              <a:gd name="connsiteY8" fmla="*/ 297530 h 647745"/>
              <a:gd name="connsiteX9" fmla="*/ 15040 w 539653"/>
              <a:gd name="connsiteY9" fmla="*/ 127985 h 647745"/>
              <a:gd name="connsiteX10" fmla="*/ 82667 w 539653"/>
              <a:gd name="connsiteY10" fmla="*/ 350 h 647745"/>
              <a:gd name="connsiteX11" fmla="*/ 259832 w 539653"/>
              <a:gd name="connsiteY11" fmla="*/ 56548 h 647745"/>
              <a:gd name="connsiteX12" fmla="*/ 411280 w 539653"/>
              <a:gd name="connsiteY12" fmla="*/ 41308 h 647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9653" h="647745" extrusionOk="0">
                <a:moveTo>
                  <a:pt x="411280" y="41308"/>
                </a:moveTo>
                <a:cubicBezTo>
                  <a:pt x="441760" y="56548"/>
                  <a:pt x="442712" y="123223"/>
                  <a:pt x="464620" y="173705"/>
                </a:cubicBezTo>
                <a:cubicBezTo>
                  <a:pt x="486527" y="224188"/>
                  <a:pt x="528437" y="259430"/>
                  <a:pt x="537962" y="299435"/>
                </a:cubicBezTo>
                <a:cubicBezTo>
                  <a:pt x="546535" y="338488"/>
                  <a:pt x="522722" y="384208"/>
                  <a:pt x="482717" y="403258"/>
                </a:cubicBezTo>
                <a:cubicBezTo>
                  <a:pt x="442712" y="422308"/>
                  <a:pt x="386515" y="414688"/>
                  <a:pt x="347462" y="464218"/>
                </a:cubicBezTo>
                <a:cubicBezTo>
                  <a:pt x="308410" y="514700"/>
                  <a:pt x="286502" y="621380"/>
                  <a:pt x="252212" y="643288"/>
                </a:cubicBezTo>
                <a:cubicBezTo>
                  <a:pt x="216970" y="665195"/>
                  <a:pt x="170297" y="602330"/>
                  <a:pt x="117910" y="560420"/>
                </a:cubicBezTo>
                <a:cubicBezTo>
                  <a:pt x="65522" y="517558"/>
                  <a:pt x="8372" y="496603"/>
                  <a:pt x="752" y="455645"/>
                </a:cubicBezTo>
                <a:cubicBezTo>
                  <a:pt x="-5915" y="414688"/>
                  <a:pt x="36947" y="353728"/>
                  <a:pt x="42662" y="297530"/>
                </a:cubicBezTo>
                <a:cubicBezTo>
                  <a:pt x="49330" y="240380"/>
                  <a:pt x="17897" y="187040"/>
                  <a:pt x="15040" y="127985"/>
                </a:cubicBezTo>
                <a:cubicBezTo>
                  <a:pt x="12182" y="69883"/>
                  <a:pt x="36947" y="6065"/>
                  <a:pt x="82667" y="350"/>
                </a:cubicBezTo>
                <a:cubicBezTo>
                  <a:pt x="129340" y="-4412"/>
                  <a:pt x="196967" y="48928"/>
                  <a:pt x="259832" y="56548"/>
                </a:cubicBezTo>
                <a:cubicBezTo>
                  <a:pt x="322697" y="65120"/>
                  <a:pt x="381752" y="27020"/>
                  <a:pt x="411280" y="41308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4" name="TextBox 3"/>
          <p:cNvSpPr txBox="1"/>
          <p:nvPr/>
        </p:nvSpPr>
        <p:spPr bwMode="auto">
          <a:xfrm>
            <a:off x="5015185" y="224790"/>
            <a:ext cx="216163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ru-RU" sz="3600" err="1">
                <a:solidFill>
                  <a:schemeClr val="bg1"/>
                </a:solidFill>
                <a:latin typeface="Montserrat"/>
              </a:rPr>
              <a:t>Датасет</a:t>
            </a:r>
            <a:endParaRPr lang="ru-RU" err="1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43752" y="1466215"/>
            <a:ext cx="11704495" cy="4576445"/>
          </a:xfrm>
          <a:prstGeom prst="roundRect">
            <a:avLst>
              <a:gd name="adj" fmla="val 4595"/>
            </a:avLst>
          </a:prstGeom>
          <a:effectLst>
            <a:softEdge rad="0"/>
          </a:effectLst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8CAA52F-AC1D-C516-6036-FE0B02710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5</a:t>
            </a:fld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Рисунок 3"/>
          <p:cNvSpPr/>
          <p:nvPr/>
        </p:nvSpPr>
        <p:spPr bwMode="auto">
          <a:xfrm rot="16199998">
            <a:off x="8549434" y="5106937"/>
            <a:ext cx="3140400" cy="2549839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6" name="Рисунок 4"/>
          <p:cNvSpPr/>
          <p:nvPr/>
        </p:nvSpPr>
        <p:spPr bwMode="auto">
          <a:xfrm>
            <a:off x="1800225" y="-568834"/>
            <a:ext cx="2579405" cy="2532859"/>
          </a:xfrm>
          <a:custGeom>
            <a:avLst/>
            <a:gdLst>
              <a:gd name="connsiteX0" fmla="*/ 441092 w 630191"/>
              <a:gd name="connsiteY0" fmla="*/ 143557 h 618819"/>
              <a:gd name="connsiteX1" fmla="*/ 577299 w 630191"/>
              <a:gd name="connsiteY1" fmla="*/ 243569 h 618819"/>
              <a:gd name="connsiteX2" fmla="*/ 628734 w 630191"/>
              <a:gd name="connsiteY2" fmla="*/ 381682 h 618819"/>
              <a:gd name="connsiteX3" fmla="*/ 539199 w 630191"/>
              <a:gd name="connsiteY3" fmla="*/ 499792 h 618819"/>
              <a:gd name="connsiteX4" fmla="*/ 405849 w 630191"/>
              <a:gd name="connsiteY4" fmla="*/ 548369 h 618819"/>
              <a:gd name="connsiteX5" fmla="*/ 311552 w 630191"/>
              <a:gd name="connsiteY5" fmla="*/ 618854 h 618819"/>
              <a:gd name="connsiteX6" fmla="*/ 210587 w 630191"/>
              <a:gd name="connsiteY6" fmla="*/ 556942 h 618819"/>
              <a:gd name="connsiteX7" fmla="*/ 62949 w 630191"/>
              <a:gd name="connsiteY7" fmla="*/ 515032 h 618819"/>
              <a:gd name="connsiteX8" fmla="*/ 84 w 630191"/>
              <a:gd name="connsiteY8" fmla="*/ 385492 h 618819"/>
              <a:gd name="connsiteX9" fmla="*/ 43899 w 630191"/>
              <a:gd name="connsiteY9" fmla="*/ 230234 h 618819"/>
              <a:gd name="connsiteX10" fmla="*/ 151532 w 630191"/>
              <a:gd name="connsiteY10" fmla="*/ 85454 h 618819"/>
              <a:gd name="connsiteX11" fmla="*/ 303932 w 630191"/>
              <a:gd name="connsiteY11" fmla="*/ 2587 h 618819"/>
              <a:gd name="connsiteX12" fmla="*/ 441092 w 630191"/>
              <a:gd name="connsiteY12" fmla="*/ 143557 h 618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0191" h="618819" extrusionOk="0">
                <a:moveTo>
                  <a:pt x="441092" y="143557"/>
                </a:moveTo>
                <a:cubicBezTo>
                  <a:pt x="487764" y="191182"/>
                  <a:pt x="540152" y="208327"/>
                  <a:pt x="577299" y="243569"/>
                </a:cubicBezTo>
                <a:cubicBezTo>
                  <a:pt x="614447" y="278812"/>
                  <a:pt x="636354" y="332152"/>
                  <a:pt x="628734" y="381682"/>
                </a:cubicBezTo>
                <a:cubicBezTo>
                  <a:pt x="621114" y="431212"/>
                  <a:pt x="583967" y="475979"/>
                  <a:pt x="539199" y="499792"/>
                </a:cubicBezTo>
                <a:cubicBezTo>
                  <a:pt x="495384" y="523604"/>
                  <a:pt x="443949" y="524557"/>
                  <a:pt x="405849" y="548369"/>
                </a:cubicBezTo>
                <a:cubicBezTo>
                  <a:pt x="366797" y="572182"/>
                  <a:pt x="339174" y="617902"/>
                  <a:pt x="311552" y="618854"/>
                </a:cubicBezTo>
                <a:cubicBezTo>
                  <a:pt x="283929" y="619807"/>
                  <a:pt x="256307" y="576944"/>
                  <a:pt x="210587" y="556942"/>
                </a:cubicBezTo>
                <a:cubicBezTo>
                  <a:pt x="165819" y="535987"/>
                  <a:pt x="103907" y="539797"/>
                  <a:pt x="62949" y="515032"/>
                </a:cubicBezTo>
                <a:cubicBezTo>
                  <a:pt x="21992" y="490267"/>
                  <a:pt x="1037" y="438832"/>
                  <a:pt x="84" y="385492"/>
                </a:cubicBezTo>
                <a:cubicBezTo>
                  <a:pt x="-868" y="333104"/>
                  <a:pt x="18182" y="280717"/>
                  <a:pt x="43899" y="230234"/>
                </a:cubicBezTo>
                <a:cubicBezTo>
                  <a:pt x="70569" y="180704"/>
                  <a:pt x="104859" y="133079"/>
                  <a:pt x="151532" y="85454"/>
                </a:cubicBezTo>
                <a:cubicBezTo>
                  <a:pt x="197252" y="36877"/>
                  <a:pt x="254402" y="-11701"/>
                  <a:pt x="303932" y="2587"/>
                </a:cubicBezTo>
                <a:cubicBezTo>
                  <a:pt x="353462" y="16874"/>
                  <a:pt x="394419" y="95932"/>
                  <a:pt x="441092" y="143557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4" name="TextBox 3"/>
          <p:cNvSpPr txBox="1"/>
          <p:nvPr/>
        </p:nvSpPr>
        <p:spPr bwMode="auto">
          <a:xfrm>
            <a:off x="2103120" y="26125"/>
            <a:ext cx="7985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Распределение продаж игр в разных регионах</a:t>
            </a:r>
            <a:endParaRPr/>
          </a:p>
        </p:txBody>
      </p:sp>
      <p:pic>
        <p:nvPicPr>
          <p:cNvPr id="544412013" name="Рисунок 5444120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1053703" y="1285875"/>
            <a:ext cx="10084593" cy="5243036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8933EEE-DEAB-5FD2-8C2D-6599553E7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6</a:t>
            </a:fld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9895744" name="Рисунок 3"/>
          <p:cNvSpPr/>
          <p:nvPr/>
        </p:nvSpPr>
        <p:spPr bwMode="auto">
          <a:xfrm rot="16199969">
            <a:off x="8549434" y="5106936"/>
            <a:ext cx="3140399" cy="2549838"/>
          </a:xfrm>
          <a:custGeom>
            <a:avLst/>
            <a:gdLst>
              <a:gd name="connsiteX0" fmla="*/ 345815 w 596285"/>
              <a:gd name="connsiteY0" fmla="*/ 74495 h 484152"/>
              <a:gd name="connsiteX1" fmla="*/ 492500 w 596285"/>
              <a:gd name="connsiteY1" fmla="*/ 84020 h 484152"/>
              <a:gd name="connsiteX2" fmla="*/ 596322 w 596285"/>
              <a:gd name="connsiteY2" fmla="*/ 184032 h 484152"/>
              <a:gd name="connsiteX3" fmla="*/ 516312 w 596285"/>
              <a:gd name="connsiteY3" fmla="*/ 331670 h 484152"/>
              <a:gd name="connsiteX4" fmla="*/ 456305 w 596285"/>
              <a:gd name="connsiteY4" fmla="*/ 484070 h 484152"/>
              <a:gd name="connsiteX5" fmla="*/ 289617 w 596285"/>
              <a:gd name="connsiteY5" fmla="*/ 381200 h 484152"/>
              <a:gd name="connsiteX6" fmla="*/ 177222 w 596285"/>
              <a:gd name="connsiteY6" fmla="*/ 360245 h 484152"/>
              <a:gd name="connsiteX7" fmla="*/ 135312 w 596285"/>
              <a:gd name="connsiteY7" fmla="*/ 252612 h 484152"/>
              <a:gd name="connsiteX8" fmla="*/ 57 w 596285"/>
              <a:gd name="connsiteY8" fmla="*/ 184985 h 484152"/>
              <a:gd name="connsiteX9" fmla="*/ 139122 w 596285"/>
              <a:gd name="connsiteY9" fmla="*/ 119262 h 484152"/>
              <a:gd name="connsiteX10" fmla="*/ 179127 w 596285"/>
              <a:gd name="connsiteY10" fmla="*/ 8772 h 484152"/>
              <a:gd name="connsiteX11" fmla="*/ 261995 w 596285"/>
              <a:gd name="connsiteY11" fmla="*/ 24965 h 484152"/>
              <a:gd name="connsiteX12" fmla="*/ 345815 w 596285"/>
              <a:gd name="connsiteY12" fmla="*/ 74495 h 48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6285" h="484152" extrusionOk="0">
                <a:moveTo>
                  <a:pt x="345815" y="74495"/>
                </a:moveTo>
                <a:cubicBezTo>
                  <a:pt x="382962" y="80210"/>
                  <a:pt x="439160" y="68780"/>
                  <a:pt x="492500" y="84020"/>
                </a:cubicBezTo>
                <a:cubicBezTo>
                  <a:pt x="545840" y="99260"/>
                  <a:pt x="597275" y="142122"/>
                  <a:pt x="596322" y="184032"/>
                </a:cubicBezTo>
                <a:cubicBezTo>
                  <a:pt x="595370" y="226895"/>
                  <a:pt x="542030" y="267852"/>
                  <a:pt x="516312" y="331670"/>
                </a:cubicBezTo>
                <a:cubicBezTo>
                  <a:pt x="490595" y="395487"/>
                  <a:pt x="492500" y="481212"/>
                  <a:pt x="456305" y="484070"/>
                </a:cubicBezTo>
                <a:cubicBezTo>
                  <a:pt x="420110" y="487880"/>
                  <a:pt x="346767" y="408822"/>
                  <a:pt x="289617" y="381200"/>
                </a:cubicBezTo>
                <a:cubicBezTo>
                  <a:pt x="232467" y="353577"/>
                  <a:pt x="190557" y="376437"/>
                  <a:pt x="177222" y="360245"/>
                </a:cubicBezTo>
                <a:cubicBezTo>
                  <a:pt x="162935" y="344052"/>
                  <a:pt x="176270" y="288807"/>
                  <a:pt x="135312" y="252612"/>
                </a:cubicBezTo>
                <a:cubicBezTo>
                  <a:pt x="94355" y="217370"/>
                  <a:pt x="-895" y="201177"/>
                  <a:pt x="57" y="184985"/>
                </a:cubicBezTo>
                <a:cubicBezTo>
                  <a:pt x="57" y="169745"/>
                  <a:pt x="97212" y="154505"/>
                  <a:pt x="139122" y="119262"/>
                </a:cubicBezTo>
                <a:cubicBezTo>
                  <a:pt x="180080" y="84020"/>
                  <a:pt x="165792" y="28775"/>
                  <a:pt x="179127" y="8772"/>
                </a:cubicBezTo>
                <a:cubicBezTo>
                  <a:pt x="192462" y="-10278"/>
                  <a:pt x="232467" y="4962"/>
                  <a:pt x="261995" y="24965"/>
                </a:cubicBezTo>
                <a:cubicBezTo>
                  <a:pt x="291522" y="44015"/>
                  <a:pt x="309620" y="67827"/>
                  <a:pt x="345815" y="74495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sp>
        <p:nvSpPr>
          <p:cNvPr id="1298352030" name="Рисунок 4"/>
          <p:cNvSpPr/>
          <p:nvPr/>
        </p:nvSpPr>
        <p:spPr bwMode="auto">
          <a:xfrm>
            <a:off x="1800225" y="-568833"/>
            <a:ext cx="2579405" cy="2532858"/>
          </a:xfrm>
          <a:custGeom>
            <a:avLst/>
            <a:gdLst>
              <a:gd name="connsiteX0" fmla="*/ 441092 w 630191"/>
              <a:gd name="connsiteY0" fmla="*/ 143557 h 618819"/>
              <a:gd name="connsiteX1" fmla="*/ 577299 w 630191"/>
              <a:gd name="connsiteY1" fmla="*/ 243569 h 618819"/>
              <a:gd name="connsiteX2" fmla="*/ 628734 w 630191"/>
              <a:gd name="connsiteY2" fmla="*/ 381682 h 618819"/>
              <a:gd name="connsiteX3" fmla="*/ 539199 w 630191"/>
              <a:gd name="connsiteY3" fmla="*/ 499792 h 618819"/>
              <a:gd name="connsiteX4" fmla="*/ 405849 w 630191"/>
              <a:gd name="connsiteY4" fmla="*/ 548369 h 618819"/>
              <a:gd name="connsiteX5" fmla="*/ 311552 w 630191"/>
              <a:gd name="connsiteY5" fmla="*/ 618854 h 618819"/>
              <a:gd name="connsiteX6" fmla="*/ 210587 w 630191"/>
              <a:gd name="connsiteY6" fmla="*/ 556942 h 618819"/>
              <a:gd name="connsiteX7" fmla="*/ 62949 w 630191"/>
              <a:gd name="connsiteY7" fmla="*/ 515032 h 618819"/>
              <a:gd name="connsiteX8" fmla="*/ 84 w 630191"/>
              <a:gd name="connsiteY8" fmla="*/ 385492 h 618819"/>
              <a:gd name="connsiteX9" fmla="*/ 43899 w 630191"/>
              <a:gd name="connsiteY9" fmla="*/ 230234 h 618819"/>
              <a:gd name="connsiteX10" fmla="*/ 151532 w 630191"/>
              <a:gd name="connsiteY10" fmla="*/ 85454 h 618819"/>
              <a:gd name="connsiteX11" fmla="*/ 303932 w 630191"/>
              <a:gd name="connsiteY11" fmla="*/ 2587 h 618819"/>
              <a:gd name="connsiteX12" fmla="*/ 441092 w 630191"/>
              <a:gd name="connsiteY12" fmla="*/ 143557 h 618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30191" h="618819" extrusionOk="0">
                <a:moveTo>
                  <a:pt x="441092" y="143557"/>
                </a:moveTo>
                <a:cubicBezTo>
                  <a:pt x="487764" y="191182"/>
                  <a:pt x="540152" y="208327"/>
                  <a:pt x="577299" y="243569"/>
                </a:cubicBezTo>
                <a:cubicBezTo>
                  <a:pt x="614447" y="278812"/>
                  <a:pt x="636354" y="332152"/>
                  <a:pt x="628734" y="381682"/>
                </a:cubicBezTo>
                <a:cubicBezTo>
                  <a:pt x="621114" y="431212"/>
                  <a:pt x="583967" y="475979"/>
                  <a:pt x="539199" y="499792"/>
                </a:cubicBezTo>
                <a:cubicBezTo>
                  <a:pt x="495384" y="523604"/>
                  <a:pt x="443949" y="524557"/>
                  <a:pt x="405849" y="548369"/>
                </a:cubicBezTo>
                <a:cubicBezTo>
                  <a:pt x="366797" y="572182"/>
                  <a:pt x="339174" y="617902"/>
                  <a:pt x="311552" y="618854"/>
                </a:cubicBezTo>
                <a:cubicBezTo>
                  <a:pt x="283929" y="619807"/>
                  <a:pt x="256307" y="576944"/>
                  <a:pt x="210587" y="556942"/>
                </a:cubicBezTo>
                <a:cubicBezTo>
                  <a:pt x="165819" y="535987"/>
                  <a:pt x="103907" y="539797"/>
                  <a:pt x="62949" y="515032"/>
                </a:cubicBezTo>
                <a:cubicBezTo>
                  <a:pt x="21992" y="490267"/>
                  <a:pt x="1037" y="438832"/>
                  <a:pt x="84" y="385492"/>
                </a:cubicBezTo>
                <a:cubicBezTo>
                  <a:pt x="-868" y="333104"/>
                  <a:pt x="18182" y="280717"/>
                  <a:pt x="43899" y="230234"/>
                </a:cubicBezTo>
                <a:cubicBezTo>
                  <a:pt x="70569" y="180704"/>
                  <a:pt x="104859" y="133079"/>
                  <a:pt x="151532" y="85454"/>
                </a:cubicBezTo>
                <a:cubicBezTo>
                  <a:pt x="197252" y="36877"/>
                  <a:pt x="254402" y="-11701"/>
                  <a:pt x="303932" y="2587"/>
                </a:cubicBezTo>
                <a:cubicBezTo>
                  <a:pt x="353462" y="16874"/>
                  <a:pt x="394419" y="95932"/>
                  <a:pt x="441092" y="143557"/>
                </a:cubicBezTo>
                <a:close/>
              </a:path>
            </a:pathLst>
          </a:custGeom>
          <a:gradFill>
            <a:gsLst>
              <a:gs pos="0">
                <a:srgbClr val="D60EFB"/>
              </a:gs>
              <a:gs pos="97000">
                <a:srgbClr val="1FF7FB"/>
              </a:gs>
            </a:gsLst>
            <a:lin ang="54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>
              <a:defRPr/>
            </a:pPr>
            <a:endParaRPr lang="ru-RU"/>
          </a:p>
        </p:txBody>
      </p:sp>
      <p:pic>
        <p:nvPicPr>
          <p:cNvPr id="1233445910" name="Picture 2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2072364" y="1226453"/>
            <a:ext cx="8047269" cy="5364846"/>
          </a:xfrm>
          <a:prstGeom prst="roundRect">
            <a:avLst>
              <a:gd name="adj" fmla="val 7378"/>
            </a:avLst>
          </a:prstGeom>
          <a:noFill/>
        </p:spPr>
      </p:pic>
      <p:sp>
        <p:nvSpPr>
          <p:cNvPr id="196809755" name="TextBox 3"/>
          <p:cNvSpPr txBox="1"/>
          <p:nvPr/>
        </p:nvSpPr>
        <p:spPr bwMode="auto">
          <a:xfrm>
            <a:off x="2103120" y="26124"/>
            <a:ext cx="798576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Распределение продаж игр в разных регионах</a:t>
            </a: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F71565A-E1F0-964F-40FF-7A684A538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7</a:t>
            </a:fld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 bwMode="auto">
          <a:xfrm>
            <a:off x="762000" y="80282"/>
            <a:ext cx="10953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Вычисление корреляции между оценкой и продажами</a:t>
            </a:r>
            <a:endParaRPr/>
          </a:p>
        </p:txBody>
      </p:sp>
      <p:pic>
        <p:nvPicPr>
          <p:cNvPr id="1433632127" name="Рисунок 14336321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2745608" y="1607343"/>
            <a:ext cx="6986531" cy="4367059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E79089D-295E-AB2D-7459-9AD76D8A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8</a:t>
            </a:fld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21C26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3753000" name="TextBox 3"/>
          <p:cNvSpPr txBox="1"/>
          <p:nvPr/>
        </p:nvSpPr>
        <p:spPr bwMode="auto">
          <a:xfrm>
            <a:off x="761999" y="80281"/>
            <a:ext cx="1095374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3600">
                <a:solidFill>
                  <a:schemeClr val="bg1"/>
                </a:solidFill>
                <a:latin typeface="Montserrat"/>
              </a:rPr>
              <a:t>Вычисление корреляции между оценкой и продажами</a:t>
            </a:r>
            <a:endParaRPr/>
          </a:p>
        </p:txBody>
      </p:sp>
      <p:pic>
        <p:nvPicPr>
          <p:cNvPr id="749545055" name="Picture 2"/>
          <p:cNvPicPr>
            <a:picLocks noChangeAspect="1" noChangeArrowheads="1"/>
          </p:cNvPicPr>
          <p:nvPr/>
        </p:nvPicPr>
        <p:blipFill>
          <a:blip r:embed="rId3"/>
          <a:srcRect r="9840"/>
          <a:stretch/>
        </p:blipFill>
        <p:spPr bwMode="auto">
          <a:xfrm>
            <a:off x="352424" y="2057580"/>
            <a:ext cx="5438773" cy="3619499"/>
          </a:xfrm>
          <a:prstGeom prst="roundRect">
            <a:avLst>
              <a:gd name="adj" fmla="val 6141"/>
            </a:avLst>
          </a:prstGeom>
          <a:noFill/>
        </p:spPr>
      </p:pic>
      <p:pic>
        <p:nvPicPr>
          <p:cNvPr id="54733378" name="Picture 4"/>
          <p:cNvPicPr>
            <a:picLocks noChangeAspect="1" noChangeArrowheads="1"/>
          </p:cNvPicPr>
          <p:nvPr/>
        </p:nvPicPr>
        <p:blipFill>
          <a:blip r:embed="rId4"/>
          <a:srcRect l="5053" t="2100" r="4790"/>
          <a:stretch/>
        </p:blipFill>
        <p:spPr bwMode="auto">
          <a:xfrm>
            <a:off x="6400801" y="2057578"/>
            <a:ext cx="5555453" cy="3619498"/>
          </a:xfrm>
          <a:prstGeom prst="roundRect">
            <a:avLst>
              <a:gd name="adj" fmla="val 8509"/>
            </a:avLst>
          </a:prstGeom>
          <a:noFill/>
        </p:spPr>
      </p:pic>
      <p:sp>
        <p:nvSpPr>
          <p:cNvPr id="1567860223" name="TextBox 9"/>
          <p:cNvSpPr txBox="1"/>
          <p:nvPr/>
        </p:nvSpPr>
        <p:spPr bwMode="auto">
          <a:xfrm>
            <a:off x="637765" y="5677077"/>
            <a:ext cx="4868092" cy="738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1400">
                <a:solidFill>
                  <a:schemeClr val="bg1"/>
                </a:solidFill>
                <a:latin typeface="Montserrat"/>
              </a:rPr>
              <a:t>тепловая карта, характеризующая корреляцию между продажами в различных регионах и оценками критиков </a:t>
            </a:r>
            <a:endParaRPr/>
          </a:p>
        </p:txBody>
      </p:sp>
      <p:sp>
        <p:nvSpPr>
          <p:cNvPr id="2122948094" name="TextBox 10"/>
          <p:cNvSpPr txBox="1"/>
          <p:nvPr/>
        </p:nvSpPr>
        <p:spPr bwMode="auto">
          <a:xfrm>
            <a:off x="6744481" y="5715381"/>
            <a:ext cx="4868092" cy="52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ru-RU" sz="1400">
                <a:solidFill>
                  <a:schemeClr val="bg1"/>
                </a:solidFill>
                <a:latin typeface="Montserrat"/>
              </a:rPr>
              <a:t>распределения объёма продаж по оценкам критиков </a:t>
            </a: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2C2EAD4-498F-57B1-6034-FABC61B0E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C57AE-0E76-4411-867A-FC4A367B5CF3}" type="slidenum">
              <a:rPr lang="ru-RU"/>
              <a:t>9</a:t>
            </a:fld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405</Words>
  <Application>Microsoft Office PowerPoint</Application>
  <PresentationFormat>Широкоэкранный</PresentationFormat>
  <Paragraphs>112</Paragraphs>
  <Slides>27</Slides>
  <Notes>25</Notes>
  <HiddenSlides>0</HiddenSlides>
  <MMClips>10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Montserrat</vt:lpstr>
      <vt:lpstr>Segoe UI</vt:lpstr>
      <vt:lpstr>Times New Roman</vt:lpstr>
      <vt:lpstr>WordVisiCarriageReturn_MSFontService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Петренко Дмитрий Алексеевич</dc:creator>
  <cp:keywords/>
  <dc:description/>
  <cp:lastModifiedBy>Петренко Дмитрий Алексеевич</cp:lastModifiedBy>
  <cp:revision>7</cp:revision>
  <dcterms:created xsi:type="dcterms:W3CDTF">2024-06-15T18:10:01Z</dcterms:created>
  <dcterms:modified xsi:type="dcterms:W3CDTF">2024-06-26T18:50:46Z</dcterms:modified>
  <cp:category/>
  <dc:identifier/>
  <cp:contentStatus/>
  <dc:language/>
</cp:coreProperties>
</file>

<file path=docProps/thumbnail.jpeg>
</file>